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945" r:id="rId1"/>
  </p:sldMasterIdLst>
  <p:notesMasterIdLst>
    <p:notesMasterId r:id="rId18"/>
  </p:notesMasterIdLst>
  <p:sldIdLst>
    <p:sldId id="256" r:id="rId2"/>
    <p:sldId id="265" r:id="rId3"/>
    <p:sldId id="266" r:id="rId4"/>
    <p:sldId id="257" r:id="rId5"/>
    <p:sldId id="258" r:id="rId6"/>
    <p:sldId id="271" r:id="rId7"/>
    <p:sldId id="267" r:id="rId8"/>
    <p:sldId id="268" r:id="rId9"/>
    <p:sldId id="269" r:id="rId10"/>
    <p:sldId id="272" r:id="rId11"/>
    <p:sldId id="261" r:id="rId12"/>
    <p:sldId id="262" r:id="rId13"/>
    <p:sldId id="263" r:id="rId14"/>
    <p:sldId id="273" r:id="rId15"/>
    <p:sldId id="264" r:id="rId16"/>
    <p:sldId id="270" r:id="rId17"/>
  </p:sldIdLst>
  <p:sldSz cx="14630400" cy="8229600"/>
  <p:notesSz cx="8229600" cy="14630400"/>
  <p:embeddedFontLs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
      <p:font typeface="MuseoModerno Medium" panose="020B0604020202020204" charset="0"/>
      <p:regular r:id="rId27"/>
    </p:embeddedFont>
    <p:embeddedFont>
      <p:font typeface="Patrick Hand" panose="020B0604020202020204" charset="0"/>
      <p:regular r:id="rId28"/>
    </p:embeddedFont>
    <p:embeddedFont>
      <p:font typeface="Open Sans" panose="020B0604020202020204" charset="0"/>
      <p:regular r:id="rId29"/>
    </p:embeddedFont>
    <p:embeddedFont>
      <p:font typeface="Wingdings 3" panose="05040102010807070707" pitchFamily="18" charset="2"/>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48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610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45701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6154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72302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049801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675681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809026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974145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5171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smtClean="0"/>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25858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48543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862704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06664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765473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26200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7784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262905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5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404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345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856429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4306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091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3074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04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3007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76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98001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82456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336462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52453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322082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89883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799257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189"/>
            <a:ext cx="2828009" cy="8223715"/>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smtClean="0"/>
              <a:pPr/>
              <a:t>3/1/2025</a:t>
            </a:fld>
            <a:endParaRPr lang="en-US" dirty="0"/>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63711413"/>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Lst>
  <p:hf sldNum="0" hdr="0" ftr="0" dt="0"/>
  <p:txStyles>
    <p:titleStyle>
      <a:lvl1pPr algn="l" defTabSz="548640" rtl="0" eaLnBrk="1" latinLnBrk="0" hangingPunct="1">
        <a:spcBef>
          <a:spcPct val="0"/>
        </a:spcBef>
        <a:buNone/>
        <a:defRPr sz="432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a:ea typeface="Crimson Pro Bold"/>
                <a:cs typeface="Crimson Pro Bold" pitchFamily="34" charset="-120"/>
              </a:rPr>
              <a:t>Chinook Music Store: Customer Insights &amp; Sales Analysis</a:t>
            </a:r>
            <a:endParaRPr lang="en-US" sz="4450" dirty="0">
              <a:latin typeface="Crimson Pro Bold"/>
              <a:ea typeface="Crimson Pro Bold"/>
            </a:endParaRPr>
          </a:p>
        </p:txBody>
      </p:sp>
      <p:sp>
        <p:nvSpPr>
          <p:cNvPr id="4" name="Text 1"/>
          <p:cNvSpPr/>
          <p:nvPr/>
        </p:nvSpPr>
        <p:spPr>
          <a:xfrm>
            <a:off x="6280190" y="4477703"/>
            <a:ext cx="7556421" cy="1088708"/>
          </a:xfrm>
          <a:prstGeom prst="rect">
            <a:avLst/>
          </a:prstGeom>
          <a:noFill/>
          <a:ln/>
        </p:spPr>
        <p:txBody>
          <a:bodyPr wrap="square" lIns="0" tIns="0" rIns="0" bIns="0" rtlCol="0" anchor="t"/>
          <a:lstStyle/>
          <a:p>
            <a:pPr>
              <a:lnSpc>
                <a:spcPts val="2850"/>
              </a:lnSpc>
            </a:pPr>
            <a:r>
              <a:rPr lang="en-US" sz="1750" dirty="0">
                <a:solidFill>
                  <a:srgbClr val="443728"/>
                </a:solidFill>
                <a:latin typeface="Open Sans" pitchFamily="34" charset="0"/>
                <a:ea typeface="Open Sans" pitchFamily="34" charset="-122"/>
                <a:cs typeface="Open Sans" pitchFamily="34" charset="-120"/>
              </a:rPr>
              <a:t>This presentation explores customer data and sales trends for Chinook Music Store, providing insights into customer behaviour, market performance, </a:t>
            </a:r>
            <a:r>
              <a:rPr lang="en-US" sz="1750" dirty="0">
                <a:solidFill>
                  <a:srgbClr val="443728"/>
                </a:solidFill>
                <a:latin typeface="Open Sans" pitchFamily="34" charset="0"/>
                <a:ea typeface="Open Sans" pitchFamily="34" charset="-122"/>
                <a:cs typeface="Open Sans" pitchFamily="34" charset="-120"/>
              </a:rPr>
              <a:t>churn trends </a:t>
            </a:r>
            <a:r>
              <a:rPr lang="en-US" sz="1750" dirty="0" smtClean="0">
                <a:solidFill>
                  <a:srgbClr val="443728"/>
                </a:solidFill>
                <a:latin typeface="Open Sans" pitchFamily="34" charset="0"/>
                <a:ea typeface="Open Sans" pitchFamily="34" charset="-122"/>
                <a:cs typeface="Open Sans" pitchFamily="34" charset="-120"/>
              </a:rPr>
              <a:t>and </a:t>
            </a:r>
            <a:r>
              <a:rPr lang="en-US" sz="1750" dirty="0">
                <a:solidFill>
                  <a:srgbClr val="443728"/>
                </a:solidFill>
                <a:latin typeface="Open Sans" pitchFamily="34" charset="0"/>
                <a:ea typeface="Open Sans" pitchFamily="34" charset="-122"/>
                <a:cs typeface="Open Sans" pitchFamily="34" charset="-120"/>
              </a:rPr>
              <a:t>opportunities for growth.</a:t>
            </a:r>
            <a:endParaRPr lang="en-US" sz="1750" dirty="0"/>
          </a:p>
        </p:txBody>
      </p:sp>
      <p:sp>
        <p:nvSpPr>
          <p:cNvPr id="7" name="Text 4"/>
          <p:cNvSpPr/>
          <p:nvPr/>
        </p:nvSpPr>
        <p:spPr>
          <a:xfrm>
            <a:off x="11787610" y="7198416"/>
            <a:ext cx="2842790" cy="863018"/>
          </a:xfrm>
          <a:prstGeom prst="rect">
            <a:avLst/>
          </a:prstGeom>
          <a:noFill/>
          <a:ln/>
        </p:spPr>
        <p:txBody>
          <a:bodyPr wrap="none" lIns="0" tIns="0" rIns="0" bIns="0" rtlCol="0" anchor="t"/>
          <a:lstStyle/>
          <a:p>
            <a:pPr marL="0" indent="0" algn="l">
              <a:lnSpc>
                <a:spcPts val="3100"/>
              </a:lnSpc>
              <a:buNone/>
            </a:pPr>
            <a:r>
              <a:rPr lang="en-US" sz="1600" dirty="0" smtClean="0">
                <a:solidFill>
                  <a:srgbClr val="443728"/>
                </a:solidFill>
                <a:latin typeface="Open Sans Bold" pitchFamily="34" charset="0"/>
                <a:ea typeface="Open Sans Bold" pitchFamily="34" charset="-122"/>
                <a:cs typeface="Open Sans Bold" pitchFamily="34" charset="-120"/>
              </a:rPr>
              <a:t>Presented by </a:t>
            </a:r>
            <a:r>
              <a:rPr lang="en-US" sz="2200" b="1" dirty="0" smtClean="0">
                <a:solidFill>
                  <a:srgbClr val="443728"/>
                </a:solidFill>
                <a:latin typeface="Open Sans Bold" pitchFamily="34" charset="0"/>
                <a:ea typeface="Open Sans Bold" pitchFamily="34" charset="-122"/>
                <a:cs typeface="Open Sans Bold" pitchFamily="34" charset="-120"/>
              </a:rPr>
              <a:t/>
            </a:r>
            <a:br>
              <a:rPr lang="en-US" sz="2200" b="1" dirty="0" smtClean="0">
                <a:solidFill>
                  <a:srgbClr val="443728"/>
                </a:solidFill>
                <a:latin typeface="Open Sans Bold" pitchFamily="34" charset="0"/>
                <a:ea typeface="Open Sans Bold" pitchFamily="34" charset="-122"/>
                <a:cs typeface="Open Sans Bold" pitchFamily="34" charset="-120"/>
              </a:rPr>
            </a:br>
            <a:r>
              <a:rPr lang="en-US" sz="1900" b="1" dirty="0" smtClean="0">
                <a:solidFill>
                  <a:srgbClr val="443728"/>
                </a:solidFill>
                <a:latin typeface="Open Sans Bold" pitchFamily="34" charset="0"/>
                <a:ea typeface="Open Sans Bold" pitchFamily="34" charset="-122"/>
                <a:cs typeface="Open Sans Bold" pitchFamily="34" charset="-120"/>
              </a:rPr>
              <a:t>Anchal Rani Barnowal</a:t>
            </a:r>
            <a:endParaRPr lang="en-US" sz="19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6" y="1726763"/>
            <a:ext cx="6562367" cy="617101"/>
          </a:xfrm>
          <a:prstGeom prst="rect">
            <a:avLst/>
          </a:prstGeom>
          <a:noFill/>
          <a:ln/>
        </p:spPr>
        <p:txBody>
          <a:bodyPr wrap="none" lIns="0" tIns="0" rIns="0" bIns="0" rtlCol="0" anchor="t"/>
          <a:lstStyle/>
          <a:p>
            <a:pPr marL="0" indent="0">
              <a:lnSpc>
                <a:spcPts val="4850"/>
              </a:lnSpc>
              <a:buNone/>
            </a:pPr>
            <a:r>
              <a:rPr lang="en-US" sz="4450" dirty="0">
                <a:solidFill>
                  <a:srgbClr val="124E73"/>
                </a:solidFill>
                <a:latin typeface="MuseoModerno Medium" pitchFamily="34" charset="0"/>
                <a:ea typeface="MuseoModerno Medium" pitchFamily="34" charset="-122"/>
                <a:cs typeface="MuseoModerno Medium" pitchFamily="34" charset="-120"/>
              </a:rPr>
              <a:t>Regional</a:t>
            </a:r>
            <a:r>
              <a:rPr lang="en-US" sz="3850" dirty="0">
                <a:solidFill>
                  <a:srgbClr val="383838"/>
                </a:solidFill>
                <a:latin typeface="Patrick Hand" pitchFamily="34" charset="0"/>
                <a:ea typeface="Patrick Hand" pitchFamily="34" charset="-122"/>
                <a:cs typeface="Patrick Hand" pitchFamily="34" charset="-120"/>
              </a:rPr>
              <a:t> </a:t>
            </a:r>
            <a:r>
              <a:rPr lang="en-US" sz="4450" dirty="0">
                <a:solidFill>
                  <a:srgbClr val="124E73"/>
                </a:solidFill>
                <a:latin typeface="MuseoModerno Medium" pitchFamily="34" charset="0"/>
                <a:ea typeface="MuseoModerno Medium" pitchFamily="34" charset="-122"/>
                <a:cs typeface="MuseoModerno Medium" pitchFamily="34" charset="-120"/>
              </a:rPr>
              <a:t>Market Analysis</a:t>
            </a:r>
          </a:p>
        </p:txBody>
      </p:sp>
      <p:sp>
        <p:nvSpPr>
          <p:cNvPr id="4" name="Shape 1"/>
          <p:cNvSpPr/>
          <p:nvPr/>
        </p:nvSpPr>
        <p:spPr>
          <a:xfrm>
            <a:off x="864037" y="2714149"/>
            <a:ext cx="3584615" cy="2282172"/>
          </a:xfrm>
          <a:prstGeom prst="roundRect">
            <a:avLst>
              <a:gd name="adj" fmla="val 4787"/>
            </a:avLst>
          </a:prstGeom>
          <a:solidFill>
            <a:srgbClr val="E6E6E6"/>
          </a:solidFill>
          <a:ln w="15240">
            <a:solidFill>
              <a:srgbClr val="CCCCCC"/>
            </a:solidFill>
            <a:prstDash val="solid"/>
          </a:ln>
        </p:spPr>
      </p:sp>
      <p:sp>
        <p:nvSpPr>
          <p:cNvPr id="5" name="Text 2"/>
          <p:cNvSpPr/>
          <p:nvPr/>
        </p:nvSpPr>
        <p:spPr>
          <a:xfrm>
            <a:off x="1126093" y="2976205"/>
            <a:ext cx="2468880" cy="308610"/>
          </a:xfrm>
          <a:prstGeom prst="rect">
            <a:avLst/>
          </a:prstGeom>
          <a:noFill/>
          <a:ln/>
        </p:spPr>
        <p:txBody>
          <a:bodyPr wrap="none" lIns="0" tIns="0" rIns="0" bIns="0" rtlCol="0" anchor="t"/>
          <a:lstStyle/>
          <a:p>
            <a:pPr marL="0" indent="0">
              <a:lnSpc>
                <a:spcPts val="2400"/>
              </a:lnSpc>
              <a:buNone/>
            </a:pPr>
            <a:r>
              <a:rPr lang="en-US" sz="1900" dirty="0">
                <a:solidFill>
                  <a:srgbClr val="383838"/>
                </a:solidFill>
                <a:latin typeface="Patrick Hand" pitchFamily="34" charset="0"/>
                <a:ea typeface="Patrick Hand" pitchFamily="34" charset="-122"/>
                <a:cs typeface="Patrick Hand" pitchFamily="34" charset="-120"/>
              </a:rPr>
              <a:t>High Churn</a:t>
            </a:r>
            <a:endParaRPr lang="en-US" sz="1900" dirty="0"/>
          </a:p>
        </p:txBody>
      </p:sp>
      <p:sp>
        <p:nvSpPr>
          <p:cNvPr id="6" name="Text 3"/>
          <p:cNvSpPr/>
          <p:nvPr/>
        </p:nvSpPr>
        <p:spPr>
          <a:xfrm>
            <a:off x="1126093" y="3432929"/>
            <a:ext cx="3060502" cy="1185148"/>
          </a:xfrm>
          <a:prstGeom prst="rect">
            <a:avLst/>
          </a:prstGeom>
          <a:noFill/>
          <a:ln/>
        </p:spPr>
        <p:txBody>
          <a:bodyPr wrap="square" lIns="0" tIns="0" rIns="0" bIns="0" rtlCol="0" anchor="t"/>
          <a:lstStyle/>
          <a:p>
            <a:pPr marL="0" indent="0">
              <a:lnSpc>
                <a:spcPts val="3100"/>
              </a:lnSpc>
              <a:buNone/>
            </a:pPr>
            <a:r>
              <a:rPr lang="en-US" sz="1900" dirty="0">
                <a:solidFill>
                  <a:srgbClr val="383838"/>
                </a:solidFill>
                <a:latin typeface="Patrick Hand" pitchFamily="34" charset="0"/>
                <a:ea typeface="Patrick Hand" pitchFamily="34" charset="-122"/>
                <a:cs typeface="Patrick Hand" pitchFamily="34" charset="-120"/>
              </a:rPr>
              <a:t>Belgium, Chile, Denmark, Netherlands, Norway, and Spain have 100% churn rates.</a:t>
            </a:r>
            <a:endParaRPr lang="en-US" sz="1900" dirty="0"/>
          </a:p>
        </p:txBody>
      </p:sp>
      <p:sp>
        <p:nvSpPr>
          <p:cNvPr id="7" name="Shape 4"/>
          <p:cNvSpPr/>
          <p:nvPr/>
        </p:nvSpPr>
        <p:spPr>
          <a:xfrm>
            <a:off x="4695468" y="2714149"/>
            <a:ext cx="3584615" cy="2282172"/>
          </a:xfrm>
          <a:prstGeom prst="roundRect">
            <a:avLst>
              <a:gd name="adj" fmla="val 4787"/>
            </a:avLst>
          </a:prstGeom>
          <a:solidFill>
            <a:srgbClr val="E6E6E6"/>
          </a:solidFill>
          <a:ln w="15240">
            <a:solidFill>
              <a:srgbClr val="CCCCCC"/>
            </a:solidFill>
            <a:prstDash val="solid"/>
          </a:ln>
        </p:spPr>
      </p:sp>
      <p:sp>
        <p:nvSpPr>
          <p:cNvPr id="8" name="Text 5"/>
          <p:cNvSpPr/>
          <p:nvPr/>
        </p:nvSpPr>
        <p:spPr>
          <a:xfrm>
            <a:off x="4957524" y="2976205"/>
            <a:ext cx="2468880" cy="308610"/>
          </a:xfrm>
          <a:prstGeom prst="rect">
            <a:avLst/>
          </a:prstGeom>
          <a:noFill/>
          <a:ln/>
        </p:spPr>
        <p:txBody>
          <a:bodyPr wrap="none" lIns="0" tIns="0" rIns="0" bIns="0" rtlCol="0" anchor="t"/>
          <a:lstStyle/>
          <a:p>
            <a:pPr marL="0" indent="0">
              <a:lnSpc>
                <a:spcPts val="2400"/>
              </a:lnSpc>
              <a:buNone/>
            </a:pPr>
            <a:r>
              <a:rPr lang="en-US" sz="1900" dirty="0">
                <a:solidFill>
                  <a:srgbClr val="383838"/>
                </a:solidFill>
                <a:latin typeface="Patrick Hand" pitchFamily="34" charset="0"/>
                <a:ea typeface="Patrick Hand" pitchFamily="34" charset="-122"/>
                <a:cs typeface="Patrick Hand" pitchFamily="34" charset="-120"/>
              </a:rPr>
              <a:t>Moderate Churn</a:t>
            </a:r>
            <a:endParaRPr lang="en-US" sz="1900" dirty="0"/>
          </a:p>
        </p:txBody>
      </p:sp>
      <p:sp>
        <p:nvSpPr>
          <p:cNvPr id="9" name="Text 6"/>
          <p:cNvSpPr/>
          <p:nvPr/>
        </p:nvSpPr>
        <p:spPr>
          <a:xfrm>
            <a:off x="4957524" y="3432929"/>
            <a:ext cx="3060502" cy="790099"/>
          </a:xfrm>
          <a:prstGeom prst="rect">
            <a:avLst/>
          </a:prstGeom>
          <a:noFill/>
          <a:ln/>
        </p:spPr>
        <p:txBody>
          <a:bodyPr wrap="square" lIns="0" tIns="0" rIns="0" bIns="0" rtlCol="0" anchor="t"/>
          <a:lstStyle/>
          <a:p>
            <a:pPr marL="0" indent="0">
              <a:lnSpc>
                <a:spcPts val="3100"/>
              </a:lnSpc>
              <a:buNone/>
            </a:pPr>
            <a:r>
              <a:rPr lang="en-US" sz="1900" dirty="0">
                <a:solidFill>
                  <a:srgbClr val="383838"/>
                </a:solidFill>
                <a:latin typeface="Patrick Hand" pitchFamily="34" charset="0"/>
                <a:ea typeface="Patrick Hand" pitchFamily="34" charset="-122"/>
                <a:cs typeface="Patrick Hand" pitchFamily="34" charset="-120"/>
              </a:rPr>
              <a:t>Germany, Brazil, France, and the UK have mid-range churn rates.</a:t>
            </a:r>
            <a:endParaRPr lang="en-US" sz="1900" dirty="0"/>
          </a:p>
        </p:txBody>
      </p:sp>
      <p:sp>
        <p:nvSpPr>
          <p:cNvPr id="10" name="Shape 7"/>
          <p:cNvSpPr/>
          <p:nvPr/>
        </p:nvSpPr>
        <p:spPr>
          <a:xfrm>
            <a:off x="864037" y="5317841"/>
            <a:ext cx="7416046" cy="1639610"/>
          </a:xfrm>
          <a:prstGeom prst="roundRect">
            <a:avLst>
              <a:gd name="adj" fmla="val 7536"/>
            </a:avLst>
          </a:prstGeom>
          <a:solidFill>
            <a:srgbClr val="E6E6E6"/>
          </a:solidFill>
          <a:ln w="15240">
            <a:solidFill>
              <a:srgbClr val="CCCCCC"/>
            </a:solidFill>
            <a:prstDash val="solid"/>
          </a:ln>
        </p:spPr>
      </p:sp>
      <p:sp>
        <p:nvSpPr>
          <p:cNvPr id="11" name="Text 8"/>
          <p:cNvSpPr/>
          <p:nvPr/>
        </p:nvSpPr>
        <p:spPr>
          <a:xfrm>
            <a:off x="1126093" y="5389007"/>
            <a:ext cx="2468880" cy="308610"/>
          </a:xfrm>
          <a:prstGeom prst="rect">
            <a:avLst/>
          </a:prstGeom>
          <a:noFill/>
          <a:ln/>
        </p:spPr>
        <p:txBody>
          <a:bodyPr wrap="none" lIns="0" tIns="0" rIns="0" bIns="0" rtlCol="0" anchor="t"/>
          <a:lstStyle/>
          <a:p>
            <a:pPr marL="0" indent="0">
              <a:lnSpc>
                <a:spcPts val="2400"/>
              </a:lnSpc>
              <a:buNone/>
            </a:pPr>
            <a:r>
              <a:rPr lang="en-US" sz="1900" dirty="0">
                <a:solidFill>
                  <a:srgbClr val="383838"/>
                </a:solidFill>
                <a:latin typeface="Patrick Hand" pitchFamily="34" charset="0"/>
                <a:ea typeface="Patrick Hand" pitchFamily="34" charset="-122"/>
                <a:cs typeface="Patrick Hand" pitchFamily="34" charset="-120"/>
              </a:rPr>
              <a:t>Low Churn</a:t>
            </a:r>
            <a:endParaRPr lang="en-US" sz="1900" dirty="0"/>
          </a:p>
        </p:txBody>
      </p:sp>
      <p:sp>
        <p:nvSpPr>
          <p:cNvPr id="12" name="Text 9"/>
          <p:cNvSpPr/>
          <p:nvPr/>
        </p:nvSpPr>
        <p:spPr>
          <a:xfrm>
            <a:off x="1126093" y="5845731"/>
            <a:ext cx="6891814" cy="790200"/>
          </a:xfrm>
          <a:prstGeom prst="rect">
            <a:avLst/>
          </a:prstGeom>
          <a:noFill/>
          <a:ln/>
        </p:spPr>
        <p:txBody>
          <a:bodyPr wrap="none" lIns="0" tIns="0" rIns="0" bIns="0" rtlCol="0" anchor="t"/>
          <a:lstStyle/>
          <a:p>
            <a:pPr marL="0" indent="0">
              <a:lnSpc>
                <a:spcPts val="3100"/>
              </a:lnSpc>
              <a:buNone/>
            </a:pPr>
            <a:r>
              <a:rPr lang="en-US" sz="1900" dirty="0">
                <a:solidFill>
                  <a:srgbClr val="383838"/>
                </a:solidFill>
                <a:latin typeface="Patrick Hand" pitchFamily="34" charset="0"/>
                <a:ea typeface="Patrick Hand" pitchFamily="34" charset="-122"/>
                <a:cs typeface="Patrick Hand" pitchFamily="34" charset="-120"/>
              </a:rPr>
              <a:t>The USA and Canada have strong customer retention, with </a:t>
            </a:r>
            <a:endParaRPr lang="en-US" sz="1900" dirty="0" smtClean="0">
              <a:solidFill>
                <a:srgbClr val="383838"/>
              </a:solidFill>
              <a:latin typeface="Patrick Hand" pitchFamily="34" charset="0"/>
              <a:ea typeface="Patrick Hand" pitchFamily="34" charset="-122"/>
              <a:cs typeface="Patrick Hand" pitchFamily="34" charset="-120"/>
            </a:endParaRPr>
          </a:p>
          <a:p>
            <a:pPr marL="0" indent="0">
              <a:lnSpc>
                <a:spcPts val="3100"/>
              </a:lnSpc>
              <a:buNone/>
            </a:pPr>
            <a:r>
              <a:rPr lang="en-US" sz="1900" dirty="0" smtClean="0">
                <a:solidFill>
                  <a:srgbClr val="383838"/>
                </a:solidFill>
                <a:latin typeface="Patrick Hand" pitchFamily="34" charset="0"/>
                <a:ea typeface="Patrick Hand" pitchFamily="34" charset="-122"/>
                <a:cs typeface="Patrick Hand" pitchFamily="34" charset="-120"/>
              </a:rPr>
              <a:t>low </a:t>
            </a:r>
            <a:r>
              <a:rPr lang="en-US" sz="1900" dirty="0">
                <a:solidFill>
                  <a:srgbClr val="383838"/>
                </a:solidFill>
                <a:latin typeface="Patrick Hand" pitchFamily="34" charset="0"/>
                <a:ea typeface="Patrick Hand" pitchFamily="34" charset="-122"/>
                <a:cs typeface="Patrick Hand" pitchFamily="34" charset="-120"/>
              </a:rPr>
              <a:t>churn rates.</a:t>
            </a:r>
            <a:endParaRPr lang="en-US" sz="1900" dirty="0"/>
          </a:p>
        </p:txBody>
      </p:sp>
    </p:spTree>
    <p:extLst>
      <p:ext uri="{BB962C8B-B14F-4D97-AF65-F5344CB8AC3E}">
        <p14:creationId xmlns:p14="http://schemas.microsoft.com/office/powerpoint/2010/main" val="5890924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3063"/>
            <a:ext cx="5486400" cy="8229600"/>
          </a:xfrm>
          <a:prstGeom prst="rect">
            <a:avLst/>
          </a:prstGeom>
        </p:spPr>
      </p:pic>
      <p:sp>
        <p:nvSpPr>
          <p:cNvPr id="3" name="Text 0"/>
          <p:cNvSpPr/>
          <p:nvPr/>
        </p:nvSpPr>
        <p:spPr>
          <a:xfrm>
            <a:off x="6280190" y="168652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Customer Segmentation &amp; Risk Profiling</a:t>
            </a:r>
            <a:endParaRPr lang="en-US" sz="4450" dirty="0"/>
          </a:p>
        </p:txBody>
      </p:sp>
      <p:pic>
        <p:nvPicPr>
          <p:cNvPr id="4" name="Image 1" descr="preencoded.png"/>
          <p:cNvPicPr>
            <a:picLocks noChangeAspect="1"/>
          </p:cNvPicPr>
          <p:nvPr/>
        </p:nvPicPr>
        <p:blipFill>
          <a:blip r:embed="rId4"/>
          <a:stretch>
            <a:fillRect/>
          </a:stretch>
        </p:blipFill>
        <p:spPr>
          <a:xfrm>
            <a:off x="6280190" y="3444240"/>
            <a:ext cx="566976" cy="566976"/>
          </a:xfrm>
          <a:prstGeom prst="rect">
            <a:avLst/>
          </a:prstGeom>
        </p:spPr>
      </p:pic>
      <p:sp>
        <p:nvSpPr>
          <p:cNvPr id="5" name="Text 1"/>
          <p:cNvSpPr/>
          <p:nvPr/>
        </p:nvSpPr>
        <p:spPr>
          <a:xfrm>
            <a:off x="6280190" y="42380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High-Risk Customers</a:t>
            </a:r>
            <a:endParaRPr lang="en-US" sz="2200" dirty="0"/>
          </a:p>
        </p:txBody>
      </p:sp>
      <p:sp>
        <p:nvSpPr>
          <p:cNvPr id="6" name="Text 2"/>
          <p:cNvSpPr/>
          <p:nvPr/>
        </p:nvSpPr>
        <p:spPr>
          <a:xfrm>
            <a:off x="6280190" y="4728448"/>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Customers in smaller markets with low total spend and high purchase frequency are more likely to churn.</a:t>
            </a:r>
            <a:endParaRPr lang="en-US" sz="1750" dirty="0"/>
          </a:p>
        </p:txBody>
      </p:sp>
      <p:pic>
        <p:nvPicPr>
          <p:cNvPr id="7" name="Image 2" descr="preencoded.png"/>
          <p:cNvPicPr>
            <a:picLocks noChangeAspect="1"/>
          </p:cNvPicPr>
          <p:nvPr/>
        </p:nvPicPr>
        <p:blipFill>
          <a:blip r:embed="rId5"/>
          <a:stretch>
            <a:fillRect/>
          </a:stretch>
        </p:blipFill>
        <p:spPr>
          <a:xfrm>
            <a:off x="10228421" y="3444240"/>
            <a:ext cx="566976" cy="566976"/>
          </a:xfrm>
          <a:prstGeom prst="rect">
            <a:avLst/>
          </a:prstGeom>
        </p:spPr>
      </p:pic>
      <p:sp>
        <p:nvSpPr>
          <p:cNvPr id="8" name="Text 3"/>
          <p:cNvSpPr/>
          <p:nvPr/>
        </p:nvSpPr>
        <p:spPr>
          <a:xfrm>
            <a:off x="10228421" y="423803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Low-Risk Customers</a:t>
            </a:r>
            <a:endParaRPr lang="en-US" sz="2200" dirty="0"/>
          </a:p>
        </p:txBody>
      </p:sp>
      <p:sp>
        <p:nvSpPr>
          <p:cNvPr id="9" name="Text 4"/>
          <p:cNvSpPr/>
          <p:nvPr/>
        </p:nvSpPr>
        <p:spPr>
          <a:xfrm>
            <a:off x="10228421" y="4728448"/>
            <a:ext cx="3608189"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Customers with higher total spend and frequent purchases are more stable and engaged, indicating better retention strategies.</a:t>
            </a:r>
            <a:endParaRPr lang="en-US" sz="175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1388"/>
          </a:xfrm>
          <a:prstGeom prst="rect">
            <a:avLst/>
          </a:prstGeom>
        </p:spPr>
      </p:pic>
      <p:sp>
        <p:nvSpPr>
          <p:cNvPr id="3" name="Text 0"/>
          <p:cNvSpPr/>
          <p:nvPr/>
        </p:nvSpPr>
        <p:spPr>
          <a:xfrm>
            <a:off x="708779" y="3089672"/>
            <a:ext cx="5439370" cy="632817"/>
          </a:xfrm>
          <a:prstGeom prst="rect">
            <a:avLst/>
          </a:prstGeom>
          <a:noFill/>
          <a:ln/>
        </p:spPr>
        <p:txBody>
          <a:bodyPr wrap="none" lIns="0" tIns="0" rIns="0" bIns="0" rtlCol="0" anchor="t"/>
          <a:lstStyle/>
          <a:p>
            <a:pPr marL="0" indent="0">
              <a:lnSpc>
                <a:spcPts val="4950"/>
              </a:lnSpc>
              <a:buNone/>
            </a:pPr>
            <a:r>
              <a:rPr lang="en-US" sz="3950" b="1" dirty="0">
                <a:solidFill>
                  <a:srgbClr val="443728"/>
                </a:solidFill>
                <a:latin typeface="Crimson Pro Bold" pitchFamily="34" charset="0"/>
                <a:ea typeface="Crimson Pro Bold" pitchFamily="34" charset="-122"/>
                <a:cs typeface="Crimson Pro Bold" pitchFamily="34" charset="-120"/>
              </a:rPr>
              <a:t>Regional Market Analysis</a:t>
            </a:r>
            <a:endParaRPr lang="en-US" sz="3950" dirty="0"/>
          </a:p>
        </p:txBody>
      </p:sp>
      <p:pic>
        <p:nvPicPr>
          <p:cNvPr id="4" name="Image 1" descr="preencoded.png"/>
          <p:cNvPicPr>
            <a:picLocks noChangeAspect="1"/>
          </p:cNvPicPr>
          <p:nvPr/>
        </p:nvPicPr>
        <p:blipFill>
          <a:blip r:embed="rId4"/>
          <a:stretch>
            <a:fillRect/>
          </a:stretch>
        </p:blipFill>
        <p:spPr>
          <a:xfrm>
            <a:off x="708779" y="4026218"/>
            <a:ext cx="1012508" cy="1215033"/>
          </a:xfrm>
          <a:prstGeom prst="rect">
            <a:avLst/>
          </a:prstGeom>
        </p:spPr>
      </p:pic>
      <p:sp>
        <p:nvSpPr>
          <p:cNvPr id="5" name="Text 1"/>
          <p:cNvSpPr/>
          <p:nvPr/>
        </p:nvSpPr>
        <p:spPr>
          <a:xfrm>
            <a:off x="2025015" y="4228624"/>
            <a:ext cx="2531388" cy="316349"/>
          </a:xfrm>
          <a:prstGeom prst="rect">
            <a:avLst/>
          </a:prstGeom>
          <a:noFill/>
          <a:ln/>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High Engagement</a:t>
            </a:r>
            <a:endParaRPr lang="en-US" sz="1950" dirty="0"/>
          </a:p>
        </p:txBody>
      </p:sp>
      <p:sp>
        <p:nvSpPr>
          <p:cNvPr id="6" name="Text 2"/>
          <p:cNvSpPr/>
          <p:nvPr/>
        </p:nvSpPr>
        <p:spPr>
          <a:xfrm>
            <a:off x="2025015" y="4666417"/>
            <a:ext cx="11896606" cy="323969"/>
          </a:xfrm>
          <a:prstGeom prst="rect">
            <a:avLst/>
          </a:prstGeom>
          <a:noFill/>
          <a:ln/>
        </p:spPr>
        <p:txBody>
          <a:bodyPr wrap="non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Czech Republic and Portugal have the highest average purchases per customer, suggesting strong customer engagement.</a:t>
            </a:r>
            <a:endParaRPr lang="en-US" sz="1550" dirty="0"/>
          </a:p>
        </p:txBody>
      </p:sp>
      <p:pic>
        <p:nvPicPr>
          <p:cNvPr id="7" name="Image 2" descr="preencoded.png"/>
          <p:cNvPicPr>
            <a:picLocks noChangeAspect="1"/>
          </p:cNvPicPr>
          <p:nvPr/>
        </p:nvPicPr>
        <p:blipFill>
          <a:blip r:embed="rId5"/>
          <a:stretch>
            <a:fillRect/>
          </a:stretch>
        </p:blipFill>
        <p:spPr>
          <a:xfrm>
            <a:off x="708779" y="5241250"/>
            <a:ext cx="1012508" cy="1215033"/>
          </a:xfrm>
          <a:prstGeom prst="rect">
            <a:avLst/>
          </a:prstGeom>
        </p:spPr>
      </p:pic>
      <p:sp>
        <p:nvSpPr>
          <p:cNvPr id="8" name="Text 3"/>
          <p:cNvSpPr/>
          <p:nvPr/>
        </p:nvSpPr>
        <p:spPr>
          <a:xfrm>
            <a:off x="2025015" y="5443657"/>
            <a:ext cx="2531388" cy="316349"/>
          </a:xfrm>
          <a:prstGeom prst="rect">
            <a:avLst/>
          </a:prstGeom>
          <a:noFill/>
          <a:ln/>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Moderate Engagement</a:t>
            </a:r>
            <a:endParaRPr lang="en-US" sz="1950" dirty="0"/>
          </a:p>
        </p:txBody>
      </p:sp>
      <p:sp>
        <p:nvSpPr>
          <p:cNvPr id="9" name="Text 4"/>
          <p:cNvSpPr/>
          <p:nvPr/>
        </p:nvSpPr>
        <p:spPr>
          <a:xfrm>
            <a:off x="2025015" y="5881449"/>
            <a:ext cx="11896606" cy="323969"/>
          </a:xfrm>
          <a:prstGeom prst="rect">
            <a:avLst/>
          </a:prstGeom>
          <a:noFill/>
          <a:ln/>
        </p:spPr>
        <p:txBody>
          <a:bodyPr wrap="non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Brazil and France also show solid purchasing activity, possibly due to market familiarity with the platform.</a:t>
            </a:r>
            <a:endParaRPr lang="en-US" sz="1550" dirty="0"/>
          </a:p>
        </p:txBody>
      </p:sp>
      <p:pic>
        <p:nvPicPr>
          <p:cNvPr id="10" name="Image 3" descr="preencoded.png"/>
          <p:cNvPicPr>
            <a:picLocks noChangeAspect="1"/>
          </p:cNvPicPr>
          <p:nvPr/>
        </p:nvPicPr>
        <p:blipFill>
          <a:blip r:embed="rId6"/>
          <a:stretch>
            <a:fillRect/>
          </a:stretch>
        </p:blipFill>
        <p:spPr>
          <a:xfrm>
            <a:off x="708779" y="6456283"/>
            <a:ext cx="1012508" cy="1215033"/>
          </a:xfrm>
          <a:prstGeom prst="rect">
            <a:avLst/>
          </a:prstGeom>
        </p:spPr>
      </p:pic>
      <p:sp>
        <p:nvSpPr>
          <p:cNvPr id="11" name="Text 5"/>
          <p:cNvSpPr/>
          <p:nvPr/>
        </p:nvSpPr>
        <p:spPr>
          <a:xfrm>
            <a:off x="2025015" y="6658689"/>
            <a:ext cx="2531388" cy="316349"/>
          </a:xfrm>
          <a:prstGeom prst="rect">
            <a:avLst/>
          </a:prstGeom>
          <a:noFill/>
          <a:ln/>
        </p:spPr>
        <p:txBody>
          <a:bodyPr wrap="none" lIns="0" tIns="0" rIns="0" bIns="0" rtlCol="0" anchor="t"/>
          <a:lstStyle/>
          <a:p>
            <a:pPr marL="0" indent="0" algn="l">
              <a:lnSpc>
                <a:spcPts val="2450"/>
              </a:lnSpc>
              <a:buNone/>
            </a:pPr>
            <a:r>
              <a:rPr lang="en-US" sz="1950" b="1" dirty="0">
                <a:solidFill>
                  <a:srgbClr val="443728"/>
                </a:solidFill>
                <a:latin typeface="Crimson Pro Bold" pitchFamily="34" charset="0"/>
                <a:ea typeface="Crimson Pro Bold" pitchFamily="34" charset="-122"/>
                <a:cs typeface="Crimson Pro Bold" pitchFamily="34" charset="-120"/>
              </a:rPr>
              <a:t>Low Engagement</a:t>
            </a:r>
            <a:endParaRPr lang="en-US" sz="1950" dirty="0"/>
          </a:p>
        </p:txBody>
      </p:sp>
      <p:sp>
        <p:nvSpPr>
          <p:cNvPr id="12" name="Text 6"/>
          <p:cNvSpPr/>
          <p:nvPr/>
        </p:nvSpPr>
        <p:spPr>
          <a:xfrm>
            <a:off x="2025015" y="7096482"/>
            <a:ext cx="11896606" cy="323969"/>
          </a:xfrm>
          <a:prstGeom prst="rect">
            <a:avLst/>
          </a:prstGeom>
          <a:noFill/>
          <a:ln/>
        </p:spPr>
        <p:txBody>
          <a:bodyPr wrap="none" lIns="0" tIns="0" rIns="0" bIns="0" rtlCol="0" anchor="t"/>
          <a:lstStyle/>
          <a:p>
            <a:pPr marL="0" indent="0" algn="l">
              <a:lnSpc>
                <a:spcPts val="2550"/>
              </a:lnSpc>
              <a:buNone/>
            </a:pPr>
            <a:r>
              <a:rPr lang="en-US" sz="1550" dirty="0">
                <a:solidFill>
                  <a:srgbClr val="443728"/>
                </a:solidFill>
                <a:latin typeface="Open Sans" pitchFamily="34" charset="0"/>
                <a:ea typeface="Open Sans" pitchFamily="34" charset="-122"/>
                <a:cs typeface="Open Sans" pitchFamily="34" charset="-120"/>
              </a:rPr>
              <a:t>Lower engagement in Argentina suggests weaker market penetration.</a:t>
            </a:r>
            <a:endParaRPr lang="en-US" sz="155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58585"/>
            <a:ext cx="9991844"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Customer Lifetime Value (CLV) Modelling</a:t>
            </a:r>
            <a:endParaRPr lang="en-US" sz="4450" dirty="0"/>
          </a:p>
        </p:txBody>
      </p:sp>
      <p:sp>
        <p:nvSpPr>
          <p:cNvPr id="3" name="Text 1"/>
          <p:cNvSpPr/>
          <p:nvPr/>
        </p:nvSpPr>
        <p:spPr>
          <a:xfrm>
            <a:off x="1743789" y="3724989"/>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High CLV</a:t>
            </a:r>
            <a:endParaRPr lang="en-US" sz="2200" dirty="0"/>
          </a:p>
        </p:txBody>
      </p:sp>
      <p:sp>
        <p:nvSpPr>
          <p:cNvPr id="4" name="Text 2"/>
          <p:cNvSpPr/>
          <p:nvPr/>
        </p:nvSpPr>
        <p:spPr>
          <a:xfrm>
            <a:off x="793790" y="4215408"/>
            <a:ext cx="3785235" cy="1451610"/>
          </a:xfrm>
          <a:prstGeom prst="rect">
            <a:avLst/>
          </a:prstGeom>
          <a:noFill/>
          <a:ln/>
        </p:spPr>
        <p:txBody>
          <a:bodyPr wrap="square" lIns="0" tIns="0" rIns="0" bIns="0" rtlCol="0" anchor="t"/>
          <a:lstStyle/>
          <a:p>
            <a:pPr marL="0" indent="0" algn="r">
              <a:lnSpc>
                <a:spcPts val="2850"/>
              </a:lnSpc>
              <a:buNone/>
            </a:pPr>
            <a:r>
              <a:rPr lang="en-US" sz="1750" dirty="0">
                <a:solidFill>
                  <a:srgbClr val="443728"/>
                </a:solidFill>
                <a:latin typeface="Open Sans" pitchFamily="34" charset="0"/>
                <a:ea typeface="Open Sans" pitchFamily="34" charset="-122"/>
                <a:cs typeface="Open Sans" pitchFamily="34" charset="-120"/>
              </a:rPr>
              <a:t>Czech Republic, Ireland, India, and Portugal have higher CLV, higher average purchase count, and lower churn rates.</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687973" y="4194453"/>
            <a:ext cx="106085" cy="453509"/>
          </a:xfrm>
          <a:prstGeom prst="rect">
            <a:avLst/>
          </a:prstGeom>
          <a:noFill/>
          <a:ln/>
        </p:spPr>
        <p:txBody>
          <a:bodyPr wrap="none" lIns="0" tIns="0" rIns="0" bIns="0" rtlCol="0" anchor="t"/>
          <a:lstStyle/>
          <a:p>
            <a:pPr marL="0" indent="0">
              <a:lnSpc>
                <a:spcPts val="3550"/>
              </a:lnSpc>
              <a:buNone/>
            </a:pPr>
            <a:r>
              <a:rPr lang="en-US" sz="2200" b="1" dirty="0">
                <a:solidFill>
                  <a:srgbClr val="443728"/>
                </a:solidFill>
                <a:latin typeface="Crimson Pro Bold" pitchFamily="34" charset="0"/>
                <a:ea typeface="Crimson Pro Bold" pitchFamily="34" charset="-122"/>
                <a:cs typeface="Crimson Pro Bold" pitchFamily="34" charset="-120"/>
              </a:rPr>
              <a:t>1</a:t>
            </a:r>
            <a:endParaRPr lang="en-US" sz="2200" dirty="0"/>
          </a:p>
        </p:txBody>
      </p:sp>
      <p:sp>
        <p:nvSpPr>
          <p:cNvPr id="7" name="Text 4"/>
          <p:cNvSpPr/>
          <p:nvPr/>
        </p:nvSpPr>
        <p:spPr>
          <a:xfrm>
            <a:off x="9937790" y="222099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Moderate CLV</a:t>
            </a:r>
            <a:endParaRPr lang="en-US" sz="2200" dirty="0"/>
          </a:p>
        </p:txBody>
      </p:sp>
      <p:sp>
        <p:nvSpPr>
          <p:cNvPr id="8" name="Text 5"/>
          <p:cNvSpPr/>
          <p:nvPr/>
        </p:nvSpPr>
        <p:spPr>
          <a:xfrm>
            <a:off x="9937790" y="2711410"/>
            <a:ext cx="3898821"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USA, Canada, UK, Germany, and Brazil have stable customers but some churn risk, with CLV around $80 and an average of 81 purchases per customer.</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267700" y="3243382"/>
            <a:ext cx="144542" cy="453509"/>
          </a:xfrm>
          <a:prstGeom prst="rect">
            <a:avLst/>
          </a:prstGeom>
          <a:noFill/>
          <a:ln/>
        </p:spPr>
        <p:txBody>
          <a:bodyPr wrap="none" lIns="0" tIns="0" rIns="0" bIns="0" rtlCol="0" anchor="t"/>
          <a:lstStyle/>
          <a:p>
            <a:pPr marL="0" indent="0">
              <a:lnSpc>
                <a:spcPts val="3550"/>
              </a:lnSpc>
              <a:buNone/>
            </a:pPr>
            <a:r>
              <a:rPr lang="en-US" sz="2200" b="1" dirty="0">
                <a:solidFill>
                  <a:srgbClr val="443728"/>
                </a:solidFill>
                <a:latin typeface="Crimson Pro Bold" pitchFamily="34" charset="0"/>
                <a:ea typeface="Crimson Pro Bold" pitchFamily="34" charset="-122"/>
                <a:cs typeface="Crimson Pro Bold" pitchFamily="34" charset="-120"/>
              </a:rPr>
              <a:t>2</a:t>
            </a:r>
            <a:endParaRPr lang="en-US" sz="2200" dirty="0"/>
          </a:p>
        </p:txBody>
      </p:sp>
      <p:sp>
        <p:nvSpPr>
          <p:cNvPr id="11" name="Text 7"/>
          <p:cNvSpPr/>
          <p:nvPr/>
        </p:nvSpPr>
        <p:spPr>
          <a:xfrm>
            <a:off x="9937790" y="486608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Low CLV</a:t>
            </a:r>
            <a:endParaRPr lang="en-US" sz="2200" dirty="0"/>
          </a:p>
        </p:txBody>
      </p:sp>
      <p:sp>
        <p:nvSpPr>
          <p:cNvPr id="12" name="Text 8"/>
          <p:cNvSpPr/>
          <p:nvPr/>
        </p:nvSpPr>
        <p:spPr>
          <a:xfrm>
            <a:off x="9937790" y="5356503"/>
            <a:ext cx="3898821"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Belgium, Chile, Denmark, Netherlands, Norway, and Spain have 100% churn rates, indicating lower CLV and a common pattern of frequent small purchases.</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7794903" y="5969556"/>
            <a:ext cx="138470" cy="453509"/>
          </a:xfrm>
          <a:prstGeom prst="rect">
            <a:avLst/>
          </a:prstGeom>
          <a:noFill/>
          <a:ln/>
        </p:spPr>
        <p:txBody>
          <a:bodyPr wrap="none" lIns="0" tIns="0" rIns="0" bIns="0" rtlCol="0" anchor="t"/>
          <a:lstStyle/>
          <a:p>
            <a:pPr marL="0" indent="0">
              <a:lnSpc>
                <a:spcPts val="3550"/>
              </a:lnSpc>
              <a:buNone/>
            </a:pPr>
            <a:r>
              <a:rPr lang="en-US" sz="2200" b="1" dirty="0">
                <a:solidFill>
                  <a:srgbClr val="443728"/>
                </a:solidFill>
                <a:latin typeface="Crimson Pro Bold" pitchFamily="34" charset="0"/>
                <a:ea typeface="Crimson Pro Bold" pitchFamily="34" charset="-122"/>
                <a:cs typeface="Crimson Pro Bold" pitchFamily="34" charset="-120"/>
              </a:rPr>
              <a:t>3</a:t>
            </a:r>
            <a:endParaRPr lang="en-US" sz="2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578173"/>
            <a:ext cx="5628323" cy="617101"/>
          </a:xfrm>
          <a:prstGeom prst="rect">
            <a:avLst/>
          </a:prstGeom>
          <a:noFill/>
          <a:ln/>
        </p:spPr>
        <p:txBody>
          <a:bodyPr wrap="none" lIns="0" tIns="0" rIns="0" bIns="0" rtlCol="0" anchor="t"/>
          <a:lstStyle/>
          <a:p>
            <a:pPr marL="0" indent="0">
              <a:lnSpc>
                <a:spcPts val="4850"/>
              </a:lnSpc>
              <a:buNone/>
            </a:pPr>
            <a:r>
              <a:rPr lang="en-US" sz="3850" dirty="0">
                <a:solidFill>
                  <a:srgbClr val="383838"/>
                </a:solidFill>
                <a:latin typeface="Patrick Hand" pitchFamily="34" charset="0"/>
                <a:ea typeface="Patrick Hand" pitchFamily="34" charset="-122"/>
                <a:cs typeface="Patrick Hand" pitchFamily="34" charset="-120"/>
              </a:rPr>
              <a:t>Recommendations &amp; Next Steps</a:t>
            </a:r>
            <a:endParaRPr lang="en-US" sz="3850" dirty="0"/>
          </a:p>
        </p:txBody>
      </p:sp>
      <p:sp>
        <p:nvSpPr>
          <p:cNvPr id="4" name="Shape 1"/>
          <p:cNvSpPr/>
          <p:nvPr/>
        </p:nvSpPr>
        <p:spPr>
          <a:xfrm>
            <a:off x="864037" y="2843213"/>
            <a:ext cx="555427" cy="555427"/>
          </a:xfrm>
          <a:prstGeom prst="roundRect">
            <a:avLst>
              <a:gd name="adj" fmla="val 18669"/>
            </a:avLst>
          </a:prstGeom>
          <a:solidFill>
            <a:srgbClr val="E6E6E6"/>
          </a:solidFill>
          <a:ln w="15240">
            <a:solidFill>
              <a:srgbClr val="CCCCCC"/>
            </a:solidFill>
            <a:prstDash val="solid"/>
          </a:ln>
        </p:spPr>
      </p:sp>
      <p:sp>
        <p:nvSpPr>
          <p:cNvPr id="5" name="Text 2"/>
          <p:cNvSpPr/>
          <p:nvPr/>
        </p:nvSpPr>
        <p:spPr>
          <a:xfrm>
            <a:off x="1087874" y="2972753"/>
            <a:ext cx="107633" cy="296228"/>
          </a:xfrm>
          <a:prstGeom prst="rect">
            <a:avLst/>
          </a:prstGeom>
          <a:noFill/>
          <a:ln/>
        </p:spPr>
        <p:txBody>
          <a:bodyPr wrap="none" lIns="0" tIns="0" rIns="0" bIns="0" rtlCol="0" anchor="t"/>
          <a:lstStyle/>
          <a:p>
            <a:pPr marL="0" indent="0" algn="ctr">
              <a:lnSpc>
                <a:spcPts val="2300"/>
              </a:lnSpc>
              <a:buNone/>
            </a:pPr>
            <a:r>
              <a:rPr lang="en-US" sz="2300" dirty="0">
                <a:solidFill>
                  <a:srgbClr val="383838"/>
                </a:solidFill>
                <a:latin typeface="Patrick Hand" pitchFamily="34" charset="0"/>
                <a:ea typeface="Patrick Hand" pitchFamily="34" charset="-122"/>
                <a:cs typeface="Patrick Hand" pitchFamily="34" charset="-120"/>
              </a:rPr>
              <a:t>1</a:t>
            </a:r>
            <a:endParaRPr lang="en-US" sz="2300" dirty="0"/>
          </a:p>
        </p:txBody>
      </p:sp>
      <p:sp>
        <p:nvSpPr>
          <p:cNvPr id="6" name="Text 3"/>
          <p:cNvSpPr/>
          <p:nvPr/>
        </p:nvSpPr>
        <p:spPr>
          <a:xfrm>
            <a:off x="1666280" y="2843213"/>
            <a:ext cx="2468880" cy="308610"/>
          </a:xfrm>
          <a:prstGeom prst="rect">
            <a:avLst/>
          </a:prstGeom>
          <a:noFill/>
          <a:ln/>
        </p:spPr>
        <p:txBody>
          <a:bodyPr wrap="none" lIns="0" tIns="0" rIns="0" bIns="0" rtlCol="0" anchor="t"/>
          <a:lstStyle/>
          <a:p>
            <a:pPr marL="0" indent="0">
              <a:lnSpc>
                <a:spcPts val="2400"/>
              </a:lnSpc>
              <a:buNone/>
            </a:pPr>
            <a:r>
              <a:rPr lang="en-US" sz="1900" dirty="0">
                <a:solidFill>
                  <a:srgbClr val="383838"/>
                </a:solidFill>
                <a:latin typeface="Patrick Hand" pitchFamily="34" charset="0"/>
                <a:ea typeface="Patrick Hand" pitchFamily="34" charset="-122"/>
                <a:cs typeface="Patrick Hand" pitchFamily="34" charset="-120"/>
              </a:rPr>
              <a:t>Targeted Marketing</a:t>
            </a:r>
            <a:endParaRPr lang="en-US" sz="1900" dirty="0"/>
          </a:p>
        </p:txBody>
      </p:sp>
      <p:sp>
        <p:nvSpPr>
          <p:cNvPr id="7" name="Text 4"/>
          <p:cNvSpPr/>
          <p:nvPr/>
        </p:nvSpPr>
        <p:spPr>
          <a:xfrm>
            <a:off x="1666280" y="3299936"/>
            <a:ext cx="2782372" cy="1580198"/>
          </a:xfrm>
          <a:prstGeom prst="rect">
            <a:avLst/>
          </a:prstGeom>
          <a:noFill/>
          <a:ln/>
        </p:spPr>
        <p:txBody>
          <a:bodyPr wrap="square" lIns="0" tIns="0" rIns="0" bIns="0" rtlCol="0" anchor="t"/>
          <a:lstStyle/>
          <a:p>
            <a:pPr marL="0" indent="0">
              <a:lnSpc>
                <a:spcPts val="3100"/>
              </a:lnSpc>
              <a:buNone/>
            </a:pPr>
            <a:r>
              <a:rPr lang="en-US" sz="1900" dirty="0">
                <a:solidFill>
                  <a:srgbClr val="383838"/>
                </a:solidFill>
                <a:latin typeface="Patrick Hand" pitchFamily="34" charset="0"/>
                <a:ea typeface="Patrick Hand" pitchFamily="34" charset="-122"/>
                <a:cs typeface="Patrick Hand" pitchFamily="34" charset="-120"/>
              </a:rPr>
              <a:t>Prioritize Rock music promotion globally, with a focus on Alternative &amp; Punk in specific markets.</a:t>
            </a:r>
            <a:endParaRPr lang="en-US" sz="1900" dirty="0"/>
          </a:p>
        </p:txBody>
      </p:sp>
      <p:sp>
        <p:nvSpPr>
          <p:cNvPr id="8" name="Shape 5"/>
          <p:cNvSpPr/>
          <p:nvPr/>
        </p:nvSpPr>
        <p:spPr>
          <a:xfrm>
            <a:off x="4695468" y="2843213"/>
            <a:ext cx="555427" cy="555427"/>
          </a:xfrm>
          <a:prstGeom prst="roundRect">
            <a:avLst>
              <a:gd name="adj" fmla="val 18669"/>
            </a:avLst>
          </a:prstGeom>
          <a:solidFill>
            <a:srgbClr val="E6E6E6"/>
          </a:solidFill>
          <a:ln w="15240">
            <a:solidFill>
              <a:srgbClr val="CCCCCC"/>
            </a:solidFill>
            <a:prstDash val="solid"/>
          </a:ln>
        </p:spPr>
      </p:sp>
      <p:sp>
        <p:nvSpPr>
          <p:cNvPr id="9" name="Text 6"/>
          <p:cNvSpPr/>
          <p:nvPr/>
        </p:nvSpPr>
        <p:spPr>
          <a:xfrm>
            <a:off x="4903827" y="2972753"/>
            <a:ext cx="138708" cy="296228"/>
          </a:xfrm>
          <a:prstGeom prst="rect">
            <a:avLst/>
          </a:prstGeom>
          <a:noFill/>
          <a:ln/>
        </p:spPr>
        <p:txBody>
          <a:bodyPr wrap="none" lIns="0" tIns="0" rIns="0" bIns="0" rtlCol="0" anchor="t"/>
          <a:lstStyle/>
          <a:p>
            <a:pPr marL="0" indent="0" algn="ctr">
              <a:lnSpc>
                <a:spcPts val="2300"/>
              </a:lnSpc>
              <a:buNone/>
            </a:pPr>
            <a:r>
              <a:rPr lang="en-US" sz="2300" dirty="0">
                <a:solidFill>
                  <a:srgbClr val="383838"/>
                </a:solidFill>
                <a:latin typeface="Patrick Hand" pitchFamily="34" charset="0"/>
                <a:ea typeface="Patrick Hand" pitchFamily="34" charset="-122"/>
                <a:cs typeface="Patrick Hand" pitchFamily="34" charset="-120"/>
              </a:rPr>
              <a:t>2</a:t>
            </a:r>
            <a:endParaRPr lang="en-US" sz="2300" dirty="0"/>
          </a:p>
        </p:txBody>
      </p:sp>
      <p:sp>
        <p:nvSpPr>
          <p:cNvPr id="10" name="Text 7"/>
          <p:cNvSpPr/>
          <p:nvPr/>
        </p:nvSpPr>
        <p:spPr>
          <a:xfrm>
            <a:off x="5497711" y="2843213"/>
            <a:ext cx="2468880" cy="308610"/>
          </a:xfrm>
          <a:prstGeom prst="rect">
            <a:avLst/>
          </a:prstGeom>
          <a:noFill/>
          <a:ln/>
        </p:spPr>
        <p:txBody>
          <a:bodyPr wrap="none" lIns="0" tIns="0" rIns="0" bIns="0" rtlCol="0" anchor="t"/>
          <a:lstStyle/>
          <a:p>
            <a:pPr marL="0" indent="0">
              <a:lnSpc>
                <a:spcPts val="2400"/>
              </a:lnSpc>
              <a:buNone/>
            </a:pPr>
            <a:r>
              <a:rPr lang="en-US" sz="1900" dirty="0">
                <a:solidFill>
                  <a:srgbClr val="383838"/>
                </a:solidFill>
                <a:latin typeface="Patrick Hand" pitchFamily="34" charset="0"/>
                <a:ea typeface="Patrick Hand" pitchFamily="34" charset="-122"/>
                <a:cs typeface="Patrick Hand" pitchFamily="34" charset="-120"/>
              </a:rPr>
              <a:t>Customer Retention</a:t>
            </a:r>
            <a:endParaRPr lang="en-US" sz="1900" dirty="0"/>
          </a:p>
        </p:txBody>
      </p:sp>
      <p:sp>
        <p:nvSpPr>
          <p:cNvPr id="11" name="Text 8"/>
          <p:cNvSpPr/>
          <p:nvPr/>
        </p:nvSpPr>
        <p:spPr>
          <a:xfrm>
            <a:off x="5497711" y="3299936"/>
            <a:ext cx="2782372" cy="1580198"/>
          </a:xfrm>
          <a:prstGeom prst="rect">
            <a:avLst/>
          </a:prstGeom>
          <a:noFill/>
          <a:ln/>
        </p:spPr>
        <p:txBody>
          <a:bodyPr wrap="square" lIns="0" tIns="0" rIns="0" bIns="0" rtlCol="0" anchor="t"/>
          <a:lstStyle/>
          <a:p>
            <a:pPr marL="0" indent="0">
              <a:lnSpc>
                <a:spcPts val="3100"/>
              </a:lnSpc>
              <a:buNone/>
            </a:pPr>
            <a:r>
              <a:rPr lang="en-US" sz="1900" dirty="0">
                <a:solidFill>
                  <a:srgbClr val="383838"/>
                </a:solidFill>
                <a:latin typeface="Patrick Hand" pitchFamily="34" charset="0"/>
                <a:ea typeface="Patrick Hand" pitchFamily="34" charset="-122"/>
                <a:cs typeface="Patrick Hand" pitchFamily="34" charset="-120"/>
              </a:rPr>
              <a:t>Implement loyalty programs, personalized recommendations, and reactivation campaigns.</a:t>
            </a:r>
            <a:endParaRPr lang="en-US" sz="1900" dirty="0"/>
          </a:p>
        </p:txBody>
      </p:sp>
      <p:sp>
        <p:nvSpPr>
          <p:cNvPr id="12" name="Shape 9"/>
          <p:cNvSpPr/>
          <p:nvPr/>
        </p:nvSpPr>
        <p:spPr>
          <a:xfrm>
            <a:off x="864037" y="5404604"/>
            <a:ext cx="555427" cy="555427"/>
          </a:xfrm>
          <a:prstGeom prst="roundRect">
            <a:avLst>
              <a:gd name="adj" fmla="val 18669"/>
            </a:avLst>
          </a:prstGeom>
          <a:solidFill>
            <a:srgbClr val="E6E6E6"/>
          </a:solidFill>
          <a:ln w="15240">
            <a:solidFill>
              <a:srgbClr val="CCCCCC"/>
            </a:solidFill>
            <a:prstDash val="solid"/>
          </a:ln>
        </p:spPr>
      </p:sp>
      <p:sp>
        <p:nvSpPr>
          <p:cNvPr id="13" name="Text 10"/>
          <p:cNvSpPr/>
          <p:nvPr/>
        </p:nvSpPr>
        <p:spPr>
          <a:xfrm>
            <a:off x="1075373" y="5534144"/>
            <a:ext cx="132755" cy="296228"/>
          </a:xfrm>
          <a:prstGeom prst="rect">
            <a:avLst/>
          </a:prstGeom>
          <a:noFill/>
          <a:ln/>
        </p:spPr>
        <p:txBody>
          <a:bodyPr wrap="none" lIns="0" tIns="0" rIns="0" bIns="0" rtlCol="0" anchor="t"/>
          <a:lstStyle/>
          <a:p>
            <a:pPr marL="0" indent="0" algn="ctr">
              <a:lnSpc>
                <a:spcPts val="2300"/>
              </a:lnSpc>
              <a:buNone/>
            </a:pPr>
            <a:r>
              <a:rPr lang="en-US" sz="2300" dirty="0">
                <a:solidFill>
                  <a:srgbClr val="383838"/>
                </a:solidFill>
                <a:latin typeface="Patrick Hand" pitchFamily="34" charset="0"/>
                <a:ea typeface="Patrick Hand" pitchFamily="34" charset="-122"/>
                <a:cs typeface="Patrick Hand" pitchFamily="34" charset="-120"/>
              </a:rPr>
              <a:t>3</a:t>
            </a:r>
            <a:endParaRPr lang="en-US" sz="2300" dirty="0"/>
          </a:p>
        </p:txBody>
      </p:sp>
      <p:sp>
        <p:nvSpPr>
          <p:cNvPr id="14" name="Text 11"/>
          <p:cNvSpPr/>
          <p:nvPr/>
        </p:nvSpPr>
        <p:spPr>
          <a:xfrm>
            <a:off x="1666280" y="5404604"/>
            <a:ext cx="2468880" cy="308610"/>
          </a:xfrm>
          <a:prstGeom prst="rect">
            <a:avLst/>
          </a:prstGeom>
          <a:noFill/>
          <a:ln/>
        </p:spPr>
        <p:txBody>
          <a:bodyPr wrap="none" lIns="0" tIns="0" rIns="0" bIns="0" rtlCol="0" anchor="t"/>
          <a:lstStyle/>
          <a:p>
            <a:pPr marL="0" indent="0">
              <a:lnSpc>
                <a:spcPts val="2400"/>
              </a:lnSpc>
              <a:buNone/>
            </a:pPr>
            <a:r>
              <a:rPr lang="en-US" sz="1900" dirty="0">
                <a:solidFill>
                  <a:srgbClr val="383838"/>
                </a:solidFill>
                <a:latin typeface="Patrick Hand" pitchFamily="34" charset="0"/>
                <a:ea typeface="Patrick Hand" pitchFamily="34" charset="-122"/>
                <a:cs typeface="Patrick Hand" pitchFamily="34" charset="-120"/>
              </a:rPr>
              <a:t>Regional Strategies</a:t>
            </a:r>
            <a:endParaRPr lang="en-US" sz="1900" dirty="0"/>
          </a:p>
        </p:txBody>
      </p:sp>
      <p:sp>
        <p:nvSpPr>
          <p:cNvPr id="15" name="Text 12"/>
          <p:cNvSpPr/>
          <p:nvPr/>
        </p:nvSpPr>
        <p:spPr>
          <a:xfrm>
            <a:off x="1666280" y="5861328"/>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383838"/>
                </a:solidFill>
                <a:latin typeface="Patrick Hand" pitchFamily="34" charset="0"/>
                <a:ea typeface="Patrick Hand" pitchFamily="34" charset="-122"/>
                <a:cs typeface="Patrick Hand" pitchFamily="34" charset="-120"/>
              </a:rPr>
              <a:t>Tailor marketing efforts to specific regions, considering local preferences and churn rates.</a:t>
            </a:r>
            <a:endParaRPr lang="en-US" sz="1900" dirty="0"/>
          </a:p>
        </p:txBody>
      </p:sp>
    </p:spTree>
    <p:extLst>
      <p:ext uri="{BB962C8B-B14F-4D97-AF65-F5344CB8AC3E}">
        <p14:creationId xmlns:p14="http://schemas.microsoft.com/office/powerpoint/2010/main" val="3603807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75817"/>
            <a:ext cx="6815376"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Key Takeaways &amp; Next Steps</a:t>
            </a:r>
            <a:endParaRPr lang="en-US" sz="4450" dirty="0"/>
          </a:p>
        </p:txBody>
      </p:sp>
      <p:sp>
        <p:nvSpPr>
          <p:cNvPr id="4" name="Text 1"/>
          <p:cNvSpPr/>
          <p:nvPr/>
        </p:nvSpPr>
        <p:spPr>
          <a:xfrm>
            <a:off x="793790" y="2824758"/>
            <a:ext cx="7556421" cy="3629025"/>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Chinook Music Store has a global reach, with strong market presence in North America and Europe. Rock music dominates sales worldwide, with a dedicated audience for niche genres like Jazz and Easy Listening. Customer purchasing behaviour varies by region, with high engagement in Czech Republic and Portugal and lower engagement in Argentina. Customer churn rates are highest in smaller markets, suggesting a need for localized promotions and stronger retention strategies. By leveraging customer data and insights, Chinook can optimize marketing efforts, personalize recommendations, and improve customer lifetime value.</a:t>
            </a:r>
            <a:endParaRPr lang="en-US" sz="175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52606" y="3513908"/>
            <a:ext cx="2481943" cy="615553"/>
          </a:xfrm>
          <a:prstGeom prst="rect">
            <a:avLst/>
          </a:prstGeom>
          <a:noFill/>
        </p:spPr>
        <p:txBody>
          <a:bodyPr wrap="square" rtlCol="0">
            <a:spAutoFit/>
          </a:bodyPr>
          <a:lstStyle/>
          <a:p>
            <a:r>
              <a:rPr lang="en-IN" sz="3400" dirty="0">
                <a:solidFill>
                  <a:srgbClr val="443728"/>
                </a:solidFill>
                <a:latin typeface="Open Sans" pitchFamily="34" charset="0"/>
                <a:ea typeface="Open Sans" pitchFamily="34" charset="-122"/>
                <a:cs typeface="Open Sans" pitchFamily="34" charset="-120"/>
              </a:rPr>
              <a:t>Thank</a:t>
            </a:r>
            <a:r>
              <a:rPr lang="en-IN" sz="3400" dirty="0" smtClean="0"/>
              <a:t> </a:t>
            </a:r>
            <a:r>
              <a:rPr lang="en-IN" sz="3400" dirty="0">
                <a:solidFill>
                  <a:srgbClr val="443728"/>
                </a:solidFill>
                <a:latin typeface="Open Sans" pitchFamily="34" charset="0"/>
                <a:ea typeface="Open Sans" pitchFamily="34" charset="-122"/>
                <a:cs typeface="Open Sans" pitchFamily="34" charset="-120"/>
              </a:rPr>
              <a:t>You</a:t>
            </a:r>
          </a:p>
        </p:txBody>
      </p:sp>
    </p:spTree>
    <p:extLst>
      <p:ext uri="{BB962C8B-B14F-4D97-AF65-F5344CB8AC3E}">
        <p14:creationId xmlns:p14="http://schemas.microsoft.com/office/powerpoint/2010/main" val="463683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58509"/>
            <a:ext cx="6743700"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Data Quality &amp; Handling</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Missing Values</a:t>
            </a:r>
            <a:endParaRPr lang="en-US" sz="2200" dirty="0"/>
          </a:p>
        </p:txBody>
      </p:sp>
      <p:sp>
        <p:nvSpPr>
          <p:cNvPr id="4" name="Text 2"/>
          <p:cNvSpPr/>
          <p:nvPr/>
        </p:nvSpPr>
        <p:spPr>
          <a:xfrm>
            <a:off x="793790" y="4215408"/>
            <a:ext cx="2845594"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Two tables, Customer and Track, contain null values.</a:t>
            </a:r>
            <a:endParaRPr lang="en-US" sz="1750" dirty="0"/>
          </a:p>
        </p:txBody>
      </p:sp>
      <p:sp>
        <p:nvSpPr>
          <p:cNvPr id="5" name="Text 3"/>
          <p:cNvSpPr/>
          <p:nvPr/>
        </p:nvSpPr>
        <p:spPr>
          <a:xfrm>
            <a:off x="4200406"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Handling Nulls</a:t>
            </a:r>
            <a:endParaRPr lang="en-US" sz="2200" dirty="0"/>
          </a:p>
        </p:txBody>
      </p:sp>
      <p:sp>
        <p:nvSpPr>
          <p:cNvPr id="6" name="Text 4"/>
          <p:cNvSpPr/>
          <p:nvPr/>
        </p:nvSpPr>
        <p:spPr>
          <a:xfrm>
            <a:off x="4200406" y="4215408"/>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Replaced null values in Track's Composer column with 'Unknown'.</a:t>
            </a:r>
            <a:endParaRPr lang="en-US" sz="1750" dirty="0"/>
          </a:p>
        </p:txBody>
      </p:sp>
      <p:sp>
        <p:nvSpPr>
          <p:cNvPr id="7" name="Text 5"/>
          <p:cNvSpPr/>
          <p:nvPr/>
        </p:nvSpPr>
        <p:spPr>
          <a:xfrm>
            <a:off x="7607022"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Column Dropping</a:t>
            </a:r>
            <a:endParaRPr lang="en-US" sz="2200" dirty="0"/>
          </a:p>
        </p:txBody>
      </p:sp>
      <p:sp>
        <p:nvSpPr>
          <p:cNvPr id="8" name="Text 6"/>
          <p:cNvSpPr/>
          <p:nvPr/>
        </p:nvSpPr>
        <p:spPr>
          <a:xfrm>
            <a:off x="7607022" y="4215408"/>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Dropped Company and Fax columns due to high null counts.</a:t>
            </a:r>
            <a:endParaRPr lang="en-US" sz="1750" dirty="0"/>
          </a:p>
        </p:txBody>
      </p:sp>
      <p:sp>
        <p:nvSpPr>
          <p:cNvPr id="9" name="Text 7"/>
          <p:cNvSpPr/>
          <p:nvPr/>
        </p:nvSpPr>
        <p:spPr>
          <a:xfrm>
            <a:off x="1101363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Default Values</a:t>
            </a:r>
            <a:endParaRPr lang="en-US" sz="2200" dirty="0"/>
          </a:p>
        </p:txBody>
      </p:sp>
      <p:sp>
        <p:nvSpPr>
          <p:cNvPr id="10" name="Text 8"/>
          <p:cNvSpPr/>
          <p:nvPr/>
        </p:nvSpPr>
        <p:spPr>
          <a:xfrm>
            <a:off x="11013638" y="4215408"/>
            <a:ext cx="2845594" cy="1451610"/>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Updated remaining columns with default values: State - Unknown, Postal Code - 0, Phone - Not Provided.</a:t>
            </a:r>
            <a:endParaRPr lang="en-US" sz="1750" dirty="0"/>
          </a:p>
        </p:txBody>
      </p:sp>
    </p:spTree>
    <p:extLst>
      <p:ext uri="{BB962C8B-B14F-4D97-AF65-F5344CB8AC3E}">
        <p14:creationId xmlns:p14="http://schemas.microsoft.com/office/powerpoint/2010/main" val="342373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77133"/>
            <a:ext cx="6675596"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Customer Demographics</a:t>
            </a:r>
            <a:endParaRPr lang="en-US" sz="4450" dirty="0"/>
          </a:p>
        </p:txBody>
      </p:sp>
      <p:pic>
        <p:nvPicPr>
          <p:cNvPr id="4" name="Image 1" descr="preencoded.png"/>
          <p:cNvPicPr>
            <a:picLocks noChangeAspect="1"/>
          </p:cNvPicPr>
          <p:nvPr/>
        </p:nvPicPr>
        <p:blipFill>
          <a:blip r:embed="rId4"/>
          <a:stretch>
            <a:fillRect/>
          </a:stretch>
        </p:blipFill>
        <p:spPr>
          <a:xfrm>
            <a:off x="6280190" y="1926074"/>
            <a:ext cx="566976" cy="566976"/>
          </a:xfrm>
          <a:prstGeom prst="rect">
            <a:avLst/>
          </a:prstGeom>
        </p:spPr>
      </p:pic>
      <p:sp>
        <p:nvSpPr>
          <p:cNvPr id="5" name="Text 1"/>
          <p:cNvSpPr/>
          <p:nvPr/>
        </p:nvSpPr>
        <p:spPr>
          <a:xfrm>
            <a:off x="6280190" y="2719864"/>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USA</a:t>
            </a:r>
            <a:endParaRPr lang="en-US" sz="2200" dirty="0"/>
          </a:p>
        </p:txBody>
      </p:sp>
      <p:sp>
        <p:nvSpPr>
          <p:cNvPr id="6" name="Text 2"/>
          <p:cNvSpPr/>
          <p:nvPr/>
        </p:nvSpPr>
        <p:spPr>
          <a:xfrm>
            <a:off x="6280190" y="3210282"/>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13 customers, the highest concentration.</a:t>
            </a:r>
            <a:endParaRPr lang="en-US" sz="1750" dirty="0"/>
          </a:p>
        </p:txBody>
      </p:sp>
      <p:pic>
        <p:nvPicPr>
          <p:cNvPr id="7" name="Image 2" descr="preencoded.png"/>
          <p:cNvPicPr>
            <a:picLocks noChangeAspect="1"/>
          </p:cNvPicPr>
          <p:nvPr/>
        </p:nvPicPr>
        <p:blipFill>
          <a:blip r:embed="rId5"/>
          <a:stretch>
            <a:fillRect/>
          </a:stretch>
        </p:blipFill>
        <p:spPr>
          <a:xfrm>
            <a:off x="8912304" y="1926074"/>
            <a:ext cx="566976" cy="566976"/>
          </a:xfrm>
          <a:prstGeom prst="rect">
            <a:avLst/>
          </a:prstGeom>
        </p:spPr>
      </p:pic>
      <p:sp>
        <p:nvSpPr>
          <p:cNvPr id="8" name="Text 3"/>
          <p:cNvSpPr/>
          <p:nvPr/>
        </p:nvSpPr>
        <p:spPr>
          <a:xfrm>
            <a:off x="8912304" y="2719864"/>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Canada</a:t>
            </a:r>
            <a:endParaRPr lang="en-US" sz="2200" dirty="0"/>
          </a:p>
        </p:txBody>
      </p:sp>
      <p:sp>
        <p:nvSpPr>
          <p:cNvPr id="9" name="Text 4"/>
          <p:cNvSpPr/>
          <p:nvPr/>
        </p:nvSpPr>
        <p:spPr>
          <a:xfrm>
            <a:off x="8912304" y="3210282"/>
            <a:ext cx="2292072" cy="725805"/>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8 customers, second highest.</a:t>
            </a:r>
            <a:endParaRPr lang="en-US" sz="1750" dirty="0"/>
          </a:p>
        </p:txBody>
      </p:sp>
      <p:pic>
        <p:nvPicPr>
          <p:cNvPr id="10" name="Image 3" descr="preencoded.png"/>
          <p:cNvPicPr>
            <a:picLocks noChangeAspect="1"/>
          </p:cNvPicPr>
          <p:nvPr/>
        </p:nvPicPr>
        <p:blipFill>
          <a:blip r:embed="rId6"/>
          <a:stretch>
            <a:fillRect/>
          </a:stretch>
        </p:blipFill>
        <p:spPr>
          <a:xfrm>
            <a:off x="11544538" y="1926074"/>
            <a:ext cx="566976" cy="566976"/>
          </a:xfrm>
          <a:prstGeom prst="rect">
            <a:avLst/>
          </a:prstGeom>
        </p:spPr>
      </p:pic>
      <p:sp>
        <p:nvSpPr>
          <p:cNvPr id="11" name="Text 5"/>
          <p:cNvSpPr/>
          <p:nvPr/>
        </p:nvSpPr>
        <p:spPr>
          <a:xfrm>
            <a:off x="11544538" y="2719864"/>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Brazil &amp; France</a:t>
            </a:r>
            <a:endParaRPr lang="en-US" sz="2200" dirty="0"/>
          </a:p>
        </p:txBody>
      </p:sp>
      <p:sp>
        <p:nvSpPr>
          <p:cNvPr id="12" name="Text 6"/>
          <p:cNvSpPr/>
          <p:nvPr/>
        </p:nvSpPr>
        <p:spPr>
          <a:xfrm>
            <a:off x="11544538" y="3210282"/>
            <a:ext cx="2291953" cy="362903"/>
          </a:xfrm>
          <a:prstGeom prst="rect">
            <a:avLst/>
          </a:prstGeom>
          <a:noFill/>
          <a:ln/>
        </p:spPr>
        <p:txBody>
          <a:bodyPr wrap="non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5 customers each.</a:t>
            </a:r>
            <a:endParaRPr lang="en-US" sz="1750" dirty="0"/>
          </a:p>
        </p:txBody>
      </p:sp>
      <p:pic>
        <p:nvPicPr>
          <p:cNvPr id="13" name="Image 4" descr="preencoded.png"/>
          <p:cNvPicPr>
            <a:picLocks noChangeAspect="1"/>
          </p:cNvPicPr>
          <p:nvPr/>
        </p:nvPicPr>
        <p:blipFill>
          <a:blip r:embed="rId7"/>
          <a:stretch>
            <a:fillRect/>
          </a:stretch>
        </p:blipFill>
        <p:spPr>
          <a:xfrm>
            <a:off x="6280190" y="4616529"/>
            <a:ext cx="566976" cy="566976"/>
          </a:xfrm>
          <a:prstGeom prst="rect">
            <a:avLst/>
          </a:prstGeom>
        </p:spPr>
      </p:pic>
      <p:sp>
        <p:nvSpPr>
          <p:cNvPr id="14" name="Text 7"/>
          <p:cNvSpPr/>
          <p:nvPr/>
        </p:nvSpPr>
        <p:spPr>
          <a:xfrm>
            <a:off x="6280190" y="5410319"/>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Other Regions</a:t>
            </a:r>
            <a:endParaRPr lang="en-US" sz="2200" dirty="0"/>
          </a:p>
        </p:txBody>
      </p:sp>
      <p:sp>
        <p:nvSpPr>
          <p:cNvPr id="15" name="Text 8"/>
          <p:cNvSpPr/>
          <p:nvPr/>
        </p:nvSpPr>
        <p:spPr>
          <a:xfrm>
            <a:off x="6280190" y="5900738"/>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Customers distributed across Europe, South America, and other regions.</a:t>
            </a:r>
            <a:endParaRPr lang="en-US" sz="1750" dirty="0"/>
          </a:p>
        </p:txBody>
      </p:sp>
    </p:spTree>
    <p:extLst>
      <p:ext uri="{BB962C8B-B14F-4D97-AF65-F5344CB8AC3E}">
        <p14:creationId xmlns:p14="http://schemas.microsoft.com/office/powerpoint/2010/main" val="3273008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6244709" cy="708779"/>
          </a:xfrm>
          <a:prstGeom prst="rect">
            <a:avLst/>
          </a:prstGeom>
          <a:noFill/>
          <a:ln/>
        </p:spPr>
        <p:txBody>
          <a:bodyPr wrap="none" lIns="0" tIns="0" rIns="0" bIns="0" rtlCol="0" anchor="t"/>
          <a:lstStyle/>
          <a:p>
            <a:pPr marL="0" indent="0">
              <a:lnSpc>
                <a:spcPts val="5550"/>
              </a:lnSpc>
              <a:buNone/>
            </a:pPr>
            <a:r>
              <a:rPr lang="en-US" sz="4450" dirty="0" smtClean="0">
                <a:solidFill>
                  <a:srgbClr val="124E73"/>
                </a:solidFill>
                <a:latin typeface="MuseoModerno Medium" pitchFamily="34" charset="0"/>
                <a:ea typeface="MuseoModerno Medium" pitchFamily="34" charset="-122"/>
                <a:cs typeface="MuseoModerno Medium" pitchFamily="34" charset="-120"/>
              </a:rPr>
              <a:t>Market </a:t>
            </a:r>
            <a:r>
              <a:rPr lang="en-US" sz="4450" dirty="0">
                <a:solidFill>
                  <a:srgbClr val="124E73"/>
                </a:solidFill>
                <a:latin typeface="MuseoModerno Medium" pitchFamily="34" charset="0"/>
                <a:ea typeface="MuseoModerno Medium" pitchFamily="34" charset="-122"/>
                <a:cs typeface="MuseoModerno Medium" pitchFamily="34" charset="-120"/>
              </a:rPr>
              <a:t>Presence</a:t>
            </a:r>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Global Reach</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Chinook customers are spread across multiple countries, with the highest concentration in the USA, followed by Canada, Brazil, and France.</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Key Markets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North America (USA &amp; Canada) are Chinook's strongest markets, with a presence in Europe, South America, and other regions.</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585014"/>
            <a:ext cx="6839188"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Top-Selling</a:t>
            </a:r>
            <a:r>
              <a:rPr lang="en-US" sz="4450" b="1" dirty="0">
                <a:solidFill>
                  <a:srgbClr val="443728"/>
                </a:solidFill>
                <a:latin typeface="Crimson Pro Bold" pitchFamily="34" charset="0"/>
                <a:ea typeface="Crimson Pro Bold" pitchFamily="34" charset="-122"/>
                <a:cs typeface="Crimson Pro Bold" pitchFamily="34" charset="-120"/>
              </a:rPr>
              <a:t> </a:t>
            </a:r>
            <a:r>
              <a:rPr lang="en-US" sz="4450" dirty="0">
                <a:solidFill>
                  <a:srgbClr val="124E73"/>
                </a:solidFill>
                <a:latin typeface="MuseoModerno Medium" pitchFamily="34" charset="0"/>
                <a:ea typeface="MuseoModerno Medium" pitchFamily="34" charset="-122"/>
                <a:cs typeface="MuseoModerno Medium" pitchFamily="34" charset="-120"/>
              </a:rPr>
              <a:t>Tracks &amp; Genres</a:t>
            </a:r>
          </a:p>
        </p:txBody>
      </p:sp>
      <p:sp>
        <p:nvSpPr>
          <p:cNvPr id="4" name="Shape 1"/>
          <p:cNvSpPr/>
          <p:nvPr/>
        </p:nvSpPr>
        <p:spPr>
          <a:xfrm>
            <a:off x="6394031" y="1934558"/>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6585483" y="2019568"/>
            <a:ext cx="127278"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6" name="Text 3"/>
          <p:cNvSpPr/>
          <p:nvPr/>
        </p:nvSpPr>
        <p:spPr>
          <a:xfrm>
            <a:off x="7131147" y="193455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Rock Dominance</a:t>
            </a:r>
            <a:endParaRPr lang="en-US" sz="2200" dirty="0"/>
          </a:p>
        </p:txBody>
      </p:sp>
      <p:sp>
        <p:nvSpPr>
          <p:cNvPr id="7" name="Text 4"/>
          <p:cNvSpPr/>
          <p:nvPr/>
        </p:nvSpPr>
        <p:spPr>
          <a:xfrm>
            <a:off x="7120058" y="2393363"/>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Rock is the best-selling genre worldwide, contributing over 50% of sales in the USA.</a:t>
            </a:r>
            <a:endParaRPr lang="en-US" sz="1750" dirty="0"/>
          </a:p>
        </p:txBody>
      </p:sp>
      <p:sp>
        <p:nvSpPr>
          <p:cNvPr id="8" name="Shape 5"/>
          <p:cNvSpPr/>
          <p:nvPr/>
        </p:nvSpPr>
        <p:spPr>
          <a:xfrm>
            <a:off x="10143717" y="1958218"/>
            <a:ext cx="510302" cy="510302"/>
          </a:xfrm>
          <a:prstGeom prst="roundRect">
            <a:avLst>
              <a:gd name="adj" fmla="val 18669"/>
            </a:avLst>
          </a:prstGeom>
          <a:solidFill>
            <a:srgbClr val="EBE2E0"/>
          </a:solidFill>
          <a:ln w="7620">
            <a:solidFill>
              <a:srgbClr val="D1C8C6"/>
            </a:solidFill>
            <a:prstDash val="solid"/>
          </a:ln>
        </p:spPr>
      </p:sp>
      <p:sp>
        <p:nvSpPr>
          <p:cNvPr id="9" name="Text 6"/>
          <p:cNvSpPr/>
          <p:nvPr/>
        </p:nvSpPr>
        <p:spPr>
          <a:xfrm>
            <a:off x="10297666" y="2043228"/>
            <a:ext cx="173474"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0" name="Text 7"/>
          <p:cNvSpPr/>
          <p:nvPr/>
        </p:nvSpPr>
        <p:spPr>
          <a:xfrm>
            <a:off x="10880833" y="195821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Alternative &amp; Metal</a:t>
            </a:r>
            <a:endParaRPr lang="en-US" sz="2200" dirty="0"/>
          </a:p>
        </p:txBody>
      </p:sp>
      <p:sp>
        <p:nvSpPr>
          <p:cNvPr id="11" name="Text 8"/>
          <p:cNvSpPr/>
          <p:nvPr/>
        </p:nvSpPr>
        <p:spPr>
          <a:xfrm>
            <a:off x="10880833" y="244863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Alternative &amp; Punk and Metal are also popular, accounting for over 75% of sales in the USA.</a:t>
            </a:r>
            <a:endParaRPr lang="en-US" sz="1750" dirty="0"/>
          </a:p>
        </p:txBody>
      </p:sp>
      <p:sp>
        <p:nvSpPr>
          <p:cNvPr id="12" name="Shape 9"/>
          <p:cNvSpPr/>
          <p:nvPr/>
        </p:nvSpPr>
        <p:spPr>
          <a:xfrm>
            <a:off x="6452235" y="6012180"/>
            <a:ext cx="510302" cy="510302"/>
          </a:xfrm>
          <a:prstGeom prst="roundRect">
            <a:avLst>
              <a:gd name="adj" fmla="val 18669"/>
            </a:avLst>
          </a:prstGeom>
          <a:solidFill>
            <a:srgbClr val="EBE2E0"/>
          </a:solidFill>
          <a:ln w="7620">
            <a:solidFill>
              <a:srgbClr val="D1C8C6"/>
            </a:solidFill>
            <a:prstDash val="solid"/>
          </a:ln>
        </p:spPr>
      </p:sp>
      <p:sp>
        <p:nvSpPr>
          <p:cNvPr id="13" name="Text 10"/>
          <p:cNvSpPr/>
          <p:nvPr/>
        </p:nvSpPr>
        <p:spPr>
          <a:xfrm>
            <a:off x="6584667" y="6097190"/>
            <a:ext cx="166211" cy="340281"/>
          </a:xfrm>
          <a:prstGeom prst="rect">
            <a:avLst/>
          </a:prstGeom>
          <a:noFill/>
          <a:ln/>
        </p:spPr>
        <p:txBody>
          <a:bodyPr wrap="none" lIns="0" tIns="0" rIns="0" bIns="0" rtlCol="0" anchor="t"/>
          <a:lstStyle/>
          <a:p>
            <a:pPr marL="0" indent="0" algn="ctr">
              <a:lnSpc>
                <a:spcPts val="2650"/>
              </a:lnSpc>
              <a:buNone/>
            </a:pPr>
            <a:r>
              <a:rPr lang="en-US" sz="2650" b="1" dirty="0" smtClean="0">
                <a:solidFill>
                  <a:srgbClr val="443728"/>
                </a:solidFill>
                <a:latin typeface="Crimson Pro Bold" pitchFamily="34" charset="0"/>
                <a:ea typeface="Crimson Pro Bold" pitchFamily="34" charset="-122"/>
                <a:cs typeface="Crimson Pro Bold" pitchFamily="34" charset="-120"/>
              </a:rPr>
              <a:t>4</a:t>
            </a:r>
            <a:endParaRPr lang="en-US" sz="2650" dirty="0"/>
          </a:p>
        </p:txBody>
      </p:sp>
      <p:sp>
        <p:nvSpPr>
          <p:cNvPr id="14" name="Text 11"/>
          <p:cNvSpPr/>
          <p:nvPr/>
        </p:nvSpPr>
        <p:spPr>
          <a:xfrm>
            <a:off x="7189351" y="601218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Niche Genres</a:t>
            </a:r>
            <a:endParaRPr lang="en-US" sz="2200" dirty="0"/>
          </a:p>
        </p:txBody>
      </p:sp>
      <p:sp>
        <p:nvSpPr>
          <p:cNvPr id="15" name="Text 12"/>
          <p:cNvSpPr/>
          <p:nvPr/>
        </p:nvSpPr>
        <p:spPr>
          <a:xfrm>
            <a:off x="7189351" y="6502598"/>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Jazz, Easy Listening, and Reggae have smaller but dedicated audiences, while Classical, Heavy Metal, and Soundtrack have limited sales.</a:t>
            </a:r>
            <a:endParaRPr lang="en-US" sz="1750" dirty="0"/>
          </a:p>
        </p:txBody>
      </p:sp>
      <p:sp>
        <p:nvSpPr>
          <p:cNvPr id="16" name="Shape 9"/>
          <p:cNvSpPr/>
          <p:nvPr/>
        </p:nvSpPr>
        <p:spPr>
          <a:xfrm>
            <a:off x="6348906" y="4114800"/>
            <a:ext cx="555427" cy="555427"/>
          </a:xfrm>
          <a:prstGeom prst="roundRect">
            <a:avLst>
              <a:gd name="adj" fmla="val 18669"/>
            </a:avLst>
          </a:prstGeom>
          <a:solidFill>
            <a:srgbClr val="EBE2E0"/>
          </a:solidFill>
          <a:ln w="7620">
            <a:solidFill>
              <a:srgbClr val="D1C8C6"/>
            </a:solidFill>
            <a:prstDash val="solid"/>
          </a:ln>
        </p:spPr>
      </p:sp>
      <p:sp>
        <p:nvSpPr>
          <p:cNvPr id="18" name="Text 11"/>
          <p:cNvSpPr/>
          <p:nvPr/>
        </p:nvSpPr>
        <p:spPr>
          <a:xfrm>
            <a:off x="7138444" y="4194124"/>
            <a:ext cx="2886142" cy="253337"/>
          </a:xfrm>
          <a:prstGeom prst="rect">
            <a:avLst/>
          </a:prstGeom>
          <a:noFill/>
          <a:ln/>
        </p:spPr>
        <p:txBody>
          <a:bodyPr wrap="none" lIns="0" tIns="0" rIns="0" bIns="0" rtlCol="0" anchor="t"/>
          <a:lstStyle/>
          <a:p>
            <a:pPr marL="0" indent="0">
              <a:lnSpc>
                <a:spcPts val="2400"/>
              </a:lnSpc>
              <a:buNone/>
            </a:pPr>
            <a:r>
              <a:rPr lang="en-US" sz="2200" b="1" dirty="0">
                <a:solidFill>
                  <a:srgbClr val="443728"/>
                </a:solidFill>
                <a:latin typeface="Crimson Pro Bold" pitchFamily="34" charset="0"/>
                <a:ea typeface="Crimson Pro Bold" pitchFamily="34" charset="-122"/>
                <a:cs typeface="Crimson Pro Bold" pitchFamily="34" charset="-120"/>
              </a:rPr>
              <a:t>Queen</a:t>
            </a:r>
            <a:r>
              <a:rPr lang="en-US" sz="1900" dirty="0">
                <a:solidFill>
                  <a:srgbClr val="383838"/>
                </a:solidFill>
                <a:latin typeface="Patrick Hand" pitchFamily="34" charset="0"/>
                <a:ea typeface="Patrick Hand" pitchFamily="34" charset="-122"/>
                <a:cs typeface="Patrick Hand" pitchFamily="34" charset="-120"/>
              </a:rPr>
              <a:t> </a:t>
            </a:r>
            <a:r>
              <a:rPr lang="en-US" sz="2200" b="1" dirty="0">
                <a:solidFill>
                  <a:srgbClr val="443728"/>
                </a:solidFill>
                <a:latin typeface="Crimson Pro Bold" pitchFamily="34" charset="0"/>
                <a:ea typeface="Crimson Pro Bold" pitchFamily="34" charset="-122"/>
                <a:cs typeface="Crimson Pro Bold" pitchFamily="34" charset="-120"/>
              </a:rPr>
              <a:t>Reigns Supreme</a:t>
            </a:r>
          </a:p>
        </p:txBody>
      </p:sp>
      <p:sp>
        <p:nvSpPr>
          <p:cNvPr id="19" name="Text 12"/>
          <p:cNvSpPr/>
          <p:nvPr/>
        </p:nvSpPr>
        <p:spPr>
          <a:xfrm>
            <a:off x="7145740" y="4664978"/>
            <a:ext cx="6662839" cy="744714"/>
          </a:xfrm>
          <a:prstGeom prst="rect">
            <a:avLst/>
          </a:prstGeom>
          <a:noFill/>
          <a:ln/>
        </p:spPr>
        <p:txBody>
          <a:bodyPr wrap="none" lIns="0" tIns="0" rIns="0" bIns="0" rtlCol="0" anchor="t"/>
          <a:lstStyle/>
          <a:p>
            <a:pPr marL="0" indent="0">
              <a:lnSpc>
                <a:spcPts val="3100"/>
              </a:lnSpc>
              <a:buNone/>
            </a:pPr>
            <a:r>
              <a:rPr lang="en-US" sz="1900" dirty="0">
                <a:solidFill>
                  <a:srgbClr val="383838"/>
                </a:solidFill>
                <a:latin typeface="Patrick Hand" pitchFamily="34" charset="0"/>
                <a:ea typeface="Patrick Hand" pitchFamily="34" charset="-122"/>
                <a:cs typeface="Patrick Hand" pitchFamily="34" charset="-120"/>
              </a:rPr>
              <a:t>Queen is the top-selling artist globally, showcasing </a:t>
            </a:r>
            <a:r>
              <a:rPr lang="en-US" sz="1900" dirty="0" smtClean="0">
                <a:solidFill>
                  <a:srgbClr val="383838"/>
                </a:solidFill>
                <a:latin typeface="Patrick Hand" pitchFamily="34" charset="0"/>
                <a:ea typeface="Patrick Hand" pitchFamily="34" charset="-122"/>
                <a:cs typeface="Patrick Hand" pitchFamily="34" charset="-120"/>
              </a:rPr>
              <a:t/>
            </a:r>
            <a:br>
              <a:rPr lang="en-US" sz="1900" dirty="0" smtClean="0">
                <a:solidFill>
                  <a:srgbClr val="383838"/>
                </a:solidFill>
                <a:latin typeface="Patrick Hand" pitchFamily="34" charset="0"/>
                <a:ea typeface="Patrick Hand" pitchFamily="34" charset="-122"/>
                <a:cs typeface="Patrick Hand" pitchFamily="34" charset="-120"/>
              </a:rPr>
            </a:br>
            <a:r>
              <a:rPr lang="en-US" sz="1900" dirty="0" smtClean="0">
                <a:solidFill>
                  <a:srgbClr val="383838"/>
                </a:solidFill>
                <a:latin typeface="Patrick Hand" pitchFamily="34" charset="0"/>
                <a:ea typeface="Patrick Hand" pitchFamily="34" charset="-122"/>
                <a:cs typeface="Patrick Hand" pitchFamily="34" charset="-120"/>
              </a:rPr>
              <a:t>their </a:t>
            </a:r>
            <a:r>
              <a:rPr lang="en-US" sz="1900" dirty="0">
                <a:solidFill>
                  <a:srgbClr val="383838"/>
                </a:solidFill>
                <a:latin typeface="Patrick Hand" pitchFamily="34" charset="0"/>
                <a:ea typeface="Patrick Hand" pitchFamily="34" charset="-122"/>
                <a:cs typeface="Patrick Hand" pitchFamily="34" charset="-120"/>
              </a:rPr>
              <a:t>enduring appeal.</a:t>
            </a:r>
            <a:endParaRPr lang="en-US" sz="1900" dirty="0"/>
          </a:p>
        </p:txBody>
      </p:sp>
      <p:sp>
        <p:nvSpPr>
          <p:cNvPr id="24" name="Text 10"/>
          <p:cNvSpPr/>
          <p:nvPr/>
        </p:nvSpPr>
        <p:spPr>
          <a:xfrm>
            <a:off x="6517498" y="4239997"/>
            <a:ext cx="166211" cy="340281"/>
          </a:xfrm>
          <a:prstGeom prst="rect">
            <a:avLst/>
          </a:prstGeom>
          <a:noFill/>
          <a:ln/>
        </p:spPr>
        <p:txBody>
          <a:bodyPr wrap="none" lIns="0" tIns="0" rIns="0" bIns="0" rtlCol="0" anchor="t"/>
          <a:lstStyle/>
          <a:p>
            <a:pPr marL="0" indent="0" algn="ctr">
              <a:lnSpc>
                <a:spcPts val="2650"/>
              </a:lnSpc>
              <a:buNone/>
            </a:pPr>
            <a:r>
              <a:rPr lang="en-US" sz="2650" b="1" dirty="0">
                <a:solidFill>
                  <a:srgbClr val="443728"/>
                </a:solidFill>
                <a:latin typeface="Crimson Pro Bold" pitchFamily="34" charset="0"/>
                <a:ea typeface="Crimson Pro Bold" pitchFamily="34" charset="-122"/>
              </a:rPr>
              <a:t>3</a:t>
            </a:r>
            <a:endParaRPr lang="en-US" sz="26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3261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Top-Selling Tracks &amp; Artists in the USA</a:t>
            </a:r>
            <a:endParaRPr lang="en-US" sz="4450" dirty="0"/>
          </a:p>
        </p:txBody>
      </p:sp>
      <p:sp>
        <p:nvSpPr>
          <p:cNvPr id="4" name="Shape 1"/>
          <p:cNvSpPr/>
          <p:nvPr/>
        </p:nvSpPr>
        <p:spPr>
          <a:xfrm>
            <a:off x="6280190" y="3845481"/>
            <a:ext cx="510302" cy="510302"/>
          </a:xfrm>
          <a:prstGeom prst="roundRect">
            <a:avLst>
              <a:gd name="adj" fmla="val 6667"/>
            </a:avLst>
          </a:prstGeom>
          <a:solidFill>
            <a:srgbClr val="F3EEE3"/>
          </a:solidFill>
          <a:ln/>
        </p:spPr>
      </p:sp>
      <p:sp>
        <p:nvSpPr>
          <p:cNvPr id="5" name="Text 2"/>
          <p:cNvSpPr/>
          <p:nvPr/>
        </p:nvSpPr>
        <p:spPr>
          <a:xfrm>
            <a:off x="6455569" y="3930491"/>
            <a:ext cx="159544"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1</a:t>
            </a:r>
            <a:endParaRPr lang="en-US" sz="2650" dirty="0"/>
          </a:p>
        </p:txBody>
      </p:sp>
      <p:sp>
        <p:nvSpPr>
          <p:cNvPr id="6" name="Text 3"/>
          <p:cNvSpPr/>
          <p:nvPr/>
        </p:nvSpPr>
        <p:spPr>
          <a:xfrm>
            <a:off x="7017306" y="38454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Top Track</a:t>
            </a:r>
            <a:endParaRPr lang="en-US" sz="2200" dirty="0"/>
          </a:p>
        </p:txBody>
      </p:sp>
      <p:sp>
        <p:nvSpPr>
          <p:cNvPr id="7" name="Text 4"/>
          <p:cNvSpPr/>
          <p:nvPr/>
        </p:nvSpPr>
        <p:spPr>
          <a:xfrm>
            <a:off x="7017306" y="4335899"/>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War Pigs by Cake, generating $5.94 in revenue.</a:t>
            </a:r>
            <a:endParaRPr lang="en-US" sz="1750" dirty="0"/>
          </a:p>
        </p:txBody>
      </p:sp>
      <p:sp>
        <p:nvSpPr>
          <p:cNvPr id="8" name="Shape 5"/>
          <p:cNvSpPr/>
          <p:nvPr/>
        </p:nvSpPr>
        <p:spPr>
          <a:xfrm>
            <a:off x="10171867" y="3845481"/>
            <a:ext cx="510302" cy="510302"/>
          </a:xfrm>
          <a:prstGeom prst="roundRect">
            <a:avLst>
              <a:gd name="adj" fmla="val 6667"/>
            </a:avLst>
          </a:prstGeom>
          <a:solidFill>
            <a:srgbClr val="F3EEE3"/>
          </a:solidFill>
          <a:ln/>
        </p:spPr>
      </p:sp>
      <p:sp>
        <p:nvSpPr>
          <p:cNvPr id="9" name="Text 6"/>
          <p:cNvSpPr/>
          <p:nvPr/>
        </p:nvSpPr>
        <p:spPr>
          <a:xfrm>
            <a:off x="10332363" y="3930491"/>
            <a:ext cx="189190"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2</a:t>
            </a:r>
            <a:endParaRPr lang="en-US" sz="2650" dirty="0"/>
          </a:p>
        </p:txBody>
      </p:sp>
      <p:sp>
        <p:nvSpPr>
          <p:cNvPr id="10" name="Text 7"/>
          <p:cNvSpPr/>
          <p:nvPr/>
        </p:nvSpPr>
        <p:spPr>
          <a:xfrm>
            <a:off x="10908983" y="384548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Genre</a:t>
            </a:r>
            <a:endParaRPr lang="en-US" sz="2200" dirty="0"/>
          </a:p>
        </p:txBody>
      </p:sp>
      <p:sp>
        <p:nvSpPr>
          <p:cNvPr id="11" name="Text 8"/>
          <p:cNvSpPr/>
          <p:nvPr/>
        </p:nvSpPr>
        <p:spPr>
          <a:xfrm>
            <a:off x="10908983" y="4335899"/>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War Pigs falls under the Alternative genre.</a:t>
            </a:r>
            <a:endParaRPr lang="en-US" sz="1750" dirty="0"/>
          </a:p>
        </p:txBody>
      </p:sp>
      <p:sp>
        <p:nvSpPr>
          <p:cNvPr id="12" name="Shape 9"/>
          <p:cNvSpPr/>
          <p:nvPr/>
        </p:nvSpPr>
        <p:spPr>
          <a:xfrm>
            <a:off x="6280190" y="5543669"/>
            <a:ext cx="510302" cy="510302"/>
          </a:xfrm>
          <a:prstGeom prst="roundRect">
            <a:avLst>
              <a:gd name="adj" fmla="val 6667"/>
            </a:avLst>
          </a:prstGeom>
          <a:solidFill>
            <a:srgbClr val="F3EEE3"/>
          </a:solidFill>
          <a:ln/>
        </p:spPr>
      </p:sp>
      <p:sp>
        <p:nvSpPr>
          <p:cNvPr id="13" name="Text 10"/>
          <p:cNvSpPr/>
          <p:nvPr/>
        </p:nvSpPr>
        <p:spPr>
          <a:xfrm>
            <a:off x="6439733" y="5628680"/>
            <a:ext cx="191214" cy="340281"/>
          </a:xfrm>
          <a:prstGeom prst="rect">
            <a:avLst/>
          </a:prstGeom>
          <a:noFill/>
          <a:ln/>
        </p:spPr>
        <p:txBody>
          <a:bodyPr wrap="none" lIns="0" tIns="0" rIns="0" bIns="0" rtlCol="0" anchor="t"/>
          <a:lstStyle/>
          <a:p>
            <a:pPr marL="0" indent="0" algn="ctr">
              <a:lnSpc>
                <a:spcPts val="2650"/>
              </a:lnSpc>
              <a:buNone/>
            </a:pPr>
            <a:r>
              <a:rPr lang="en-US" sz="2650" dirty="0">
                <a:solidFill>
                  <a:srgbClr val="2B4150"/>
                </a:solidFill>
                <a:latin typeface="MuseoModerno Medium" pitchFamily="34" charset="0"/>
                <a:ea typeface="MuseoModerno Medium" pitchFamily="34" charset="-122"/>
                <a:cs typeface="MuseoModerno Medium" pitchFamily="34" charset="-120"/>
              </a:rPr>
              <a:t>3</a:t>
            </a:r>
            <a:endParaRPr lang="en-US" sz="2650" dirty="0"/>
          </a:p>
        </p:txBody>
      </p:sp>
      <p:sp>
        <p:nvSpPr>
          <p:cNvPr id="14" name="Text 11"/>
          <p:cNvSpPr/>
          <p:nvPr/>
        </p:nvSpPr>
        <p:spPr>
          <a:xfrm>
            <a:off x="7017306" y="554366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Insights</a:t>
            </a:r>
            <a:endParaRPr lang="en-US" sz="2200" dirty="0"/>
          </a:p>
        </p:txBody>
      </p:sp>
      <p:sp>
        <p:nvSpPr>
          <p:cNvPr id="15" name="Text 12"/>
          <p:cNvSpPr/>
          <p:nvPr/>
        </p:nvSpPr>
        <p:spPr>
          <a:xfrm>
            <a:off x="7017306" y="6034088"/>
            <a:ext cx="6819305" cy="362903"/>
          </a:xfrm>
          <a:prstGeom prst="rect">
            <a:avLst/>
          </a:prstGeom>
          <a:noFill/>
          <a:ln/>
        </p:spPr>
        <p:txBody>
          <a:bodyPr wrap="non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Highlights the popularity of Alternative music among US customers.</a:t>
            </a:r>
            <a:endParaRPr lang="en-US" sz="1750" dirty="0"/>
          </a:p>
        </p:txBody>
      </p:sp>
    </p:spTree>
    <p:extLst>
      <p:ext uri="{BB962C8B-B14F-4D97-AF65-F5344CB8AC3E}">
        <p14:creationId xmlns:p14="http://schemas.microsoft.com/office/powerpoint/2010/main" val="525728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177058"/>
            <a:ext cx="7535108"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Revenue &amp; Invoice Analysis</a:t>
            </a:r>
            <a:endParaRPr lang="en-US" sz="4450" dirty="0"/>
          </a:p>
        </p:txBody>
      </p:sp>
      <p:sp>
        <p:nvSpPr>
          <p:cNvPr id="3" name="Text 1"/>
          <p:cNvSpPr/>
          <p:nvPr/>
        </p:nvSpPr>
        <p:spPr>
          <a:xfrm>
            <a:off x="793790" y="3452813"/>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Top-Performing Countries</a:t>
            </a:r>
            <a:endParaRPr lang="en-US" sz="2200" dirty="0"/>
          </a:p>
        </p:txBody>
      </p:sp>
      <p:sp>
        <p:nvSpPr>
          <p:cNvPr id="4" name="Text 2"/>
          <p:cNvSpPr/>
          <p:nvPr/>
        </p:nvSpPr>
        <p:spPr>
          <a:xfrm>
            <a:off x="793790" y="4388287"/>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USA and Brazil lead in revenue and transaction volume.</a:t>
            </a:r>
            <a:endParaRPr lang="en-US" sz="1750" dirty="0"/>
          </a:p>
        </p:txBody>
      </p:sp>
      <p:sp>
        <p:nvSpPr>
          <p:cNvPr id="5" name="Text 3"/>
          <p:cNvSpPr/>
          <p:nvPr/>
        </p:nvSpPr>
        <p:spPr>
          <a:xfrm>
            <a:off x="4200406"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Key Cities</a:t>
            </a:r>
            <a:endParaRPr lang="en-US" sz="2200" dirty="0"/>
          </a:p>
        </p:txBody>
      </p:sp>
      <p:sp>
        <p:nvSpPr>
          <p:cNvPr id="6" name="Text 4"/>
          <p:cNvSpPr/>
          <p:nvPr/>
        </p:nvSpPr>
        <p:spPr>
          <a:xfrm>
            <a:off x="4200406" y="4033957"/>
            <a:ext cx="2845594" cy="1814513"/>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Mountain View (CA), Redmond (WA), Fort Worth (TX) in the USA; São Paulo and São José dos Campos in Brazil.</a:t>
            </a:r>
            <a:endParaRPr lang="en-US" sz="1750" dirty="0"/>
          </a:p>
        </p:txBody>
      </p:sp>
      <p:sp>
        <p:nvSpPr>
          <p:cNvPr id="7" name="Text 5"/>
          <p:cNvSpPr/>
          <p:nvPr/>
        </p:nvSpPr>
        <p:spPr>
          <a:xfrm>
            <a:off x="7607022" y="3452813"/>
            <a:ext cx="2845594" cy="708660"/>
          </a:xfrm>
          <a:prstGeom prst="rect">
            <a:avLst/>
          </a:prstGeom>
          <a:noFill/>
          <a:ln/>
        </p:spPr>
        <p:txBody>
          <a:bodyPr wrap="squar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Strong Canadian Activity</a:t>
            </a:r>
            <a:endParaRPr lang="en-US" sz="2200" dirty="0"/>
          </a:p>
        </p:txBody>
      </p:sp>
      <p:sp>
        <p:nvSpPr>
          <p:cNvPr id="8" name="Text 6"/>
          <p:cNvSpPr/>
          <p:nvPr/>
        </p:nvSpPr>
        <p:spPr>
          <a:xfrm>
            <a:off x="7607022" y="4388287"/>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Montréal and Ottawa are top revenue-generating cities in Canada.</a:t>
            </a:r>
            <a:endParaRPr lang="en-US" sz="1750" dirty="0"/>
          </a:p>
        </p:txBody>
      </p:sp>
      <p:sp>
        <p:nvSpPr>
          <p:cNvPr id="9" name="Text 7"/>
          <p:cNvSpPr/>
          <p:nvPr/>
        </p:nvSpPr>
        <p:spPr>
          <a:xfrm>
            <a:off x="11013638"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24E73"/>
                </a:solidFill>
                <a:latin typeface="MuseoModerno Medium" pitchFamily="34" charset="0"/>
                <a:ea typeface="MuseoModerno Medium" pitchFamily="34" charset="-122"/>
                <a:cs typeface="MuseoModerno Medium" pitchFamily="34" charset="-120"/>
              </a:rPr>
              <a:t>European Markets</a:t>
            </a:r>
            <a:endParaRPr lang="en-US" sz="2200" dirty="0"/>
          </a:p>
        </p:txBody>
      </p:sp>
      <p:sp>
        <p:nvSpPr>
          <p:cNvPr id="10" name="Text 8"/>
          <p:cNvSpPr/>
          <p:nvPr/>
        </p:nvSpPr>
        <p:spPr>
          <a:xfrm>
            <a:off x="11013638" y="4033957"/>
            <a:ext cx="2845594" cy="1088708"/>
          </a:xfrm>
          <a:prstGeom prst="rect">
            <a:avLst/>
          </a:prstGeom>
          <a:noFill/>
          <a:ln/>
        </p:spPr>
        <p:txBody>
          <a:bodyPr wrap="square" lIns="0" tIns="0" rIns="0" bIns="0" rtlCol="0" anchor="t"/>
          <a:lstStyle/>
          <a:p>
            <a:pPr marL="0" indent="0">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Dublin (Ireland), Amsterdam (Netherlands), and Rome (Italy) contribute significantly.</a:t>
            </a:r>
            <a:endParaRPr lang="en-US" sz="1750" dirty="0"/>
          </a:p>
        </p:txBody>
      </p:sp>
    </p:spTree>
    <p:extLst>
      <p:ext uri="{BB962C8B-B14F-4D97-AF65-F5344CB8AC3E}">
        <p14:creationId xmlns:p14="http://schemas.microsoft.com/office/powerpoint/2010/main" val="3276938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4848" y="800695"/>
            <a:ext cx="7202686" cy="611505"/>
          </a:xfrm>
          <a:prstGeom prst="rect">
            <a:avLst/>
          </a:prstGeom>
          <a:noFill/>
          <a:ln/>
        </p:spPr>
        <p:txBody>
          <a:bodyPr wrap="none" lIns="0" tIns="0" rIns="0" bIns="0" rtlCol="0" anchor="t"/>
          <a:lstStyle/>
          <a:p>
            <a:pPr marL="0" indent="0">
              <a:lnSpc>
                <a:spcPts val="4800"/>
              </a:lnSpc>
              <a:buNone/>
            </a:pPr>
            <a:r>
              <a:rPr lang="en-US" sz="3850" dirty="0">
                <a:solidFill>
                  <a:srgbClr val="124E73"/>
                </a:solidFill>
                <a:latin typeface="MuseoModerno Medium" pitchFamily="34" charset="0"/>
                <a:ea typeface="MuseoModerno Medium" pitchFamily="34" charset="-122"/>
                <a:cs typeface="MuseoModerno Medium" pitchFamily="34" charset="-120"/>
              </a:rPr>
              <a:t>Customer Purchasing </a:t>
            </a:r>
            <a:r>
              <a:rPr lang="en-US" sz="3850" dirty="0" smtClean="0">
                <a:solidFill>
                  <a:srgbClr val="124E73"/>
                </a:solidFill>
                <a:latin typeface="MuseoModerno Medium" pitchFamily="34" charset="0"/>
                <a:ea typeface="MuseoModerno Medium" pitchFamily="34" charset="-122"/>
                <a:cs typeface="MuseoModerno Medium" pitchFamily="34" charset="-120"/>
              </a:rPr>
              <a:t>Behavior</a:t>
            </a:r>
            <a:endParaRPr lang="en-US" sz="3850" dirty="0"/>
          </a:p>
        </p:txBody>
      </p:sp>
      <p:sp>
        <p:nvSpPr>
          <p:cNvPr id="4" name="Shape 1"/>
          <p:cNvSpPr/>
          <p:nvPr/>
        </p:nvSpPr>
        <p:spPr>
          <a:xfrm>
            <a:off x="966907" y="1705689"/>
            <a:ext cx="22860" cy="5723215"/>
          </a:xfrm>
          <a:prstGeom prst="roundRect">
            <a:avLst>
              <a:gd name="adj" fmla="val 128408"/>
            </a:avLst>
          </a:prstGeom>
          <a:solidFill>
            <a:srgbClr val="D9D4C9"/>
          </a:solidFill>
          <a:ln/>
        </p:spPr>
      </p:sp>
      <p:sp>
        <p:nvSpPr>
          <p:cNvPr id="5" name="Shape 2"/>
          <p:cNvSpPr/>
          <p:nvPr/>
        </p:nvSpPr>
        <p:spPr>
          <a:xfrm>
            <a:off x="1175623" y="2134553"/>
            <a:ext cx="684848" cy="22860"/>
          </a:xfrm>
          <a:prstGeom prst="roundRect">
            <a:avLst>
              <a:gd name="adj" fmla="val 128408"/>
            </a:avLst>
          </a:prstGeom>
          <a:solidFill>
            <a:srgbClr val="D9D4C9"/>
          </a:solidFill>
          <a:ln/>
        </p:spPr>
      </p:sp>
      <p:sp>
        <p:nvSpPr>
          <p:cNvPr id="6" name="Shape 3"/>
          <p:cNvSpPr/>
          <p:nvPr/>
        </p:nvSpPr>
        <p:spPr>
          <a:xfrm>
            <a:off x="758190" y="1925836"/>
            <a:ext cx="440293" cy="440293"/>
          </a:xfrm>
          <a:prstGeom prst="roundRect">
            <a:avLst>
              <a:gd name="adj" fmla="val 6667"/>
            </a:avLst>
          </a:prstGeom>
          <a:solidFill>
            <a:srgbClr val="F3EEE3"/>
          </a:solidFill>
          <a:ln/>
        </p:spPr>
      </p:sp>
      <p:sp>
        <p:nvSpPr>
          <p:cNvPr id="7" name="Text 4"/>
          <p:cNvSpPr/>
          <p:nvPr/>
        </p:nvSpPr>
        <p:spPr>
          <a:xfrm>
            <a:off x="909399" y="1999178"/>
            <a:ext cx="137755" cy="293489"/>
          </a:xfrm>
          <a:prstGeom prst="rect">
            <a:avLst/>
          </a:prstGeom>
          <a:noFill/>
          <a:ln/>
        </p:spPr>
        <p:txBody>
          <a:bodyPr wrap="none" lIns="0" tIns="0" rIns="0" bIns="0" rtlCol="0" anchor="t"/>
          <a:lstStyle/>
          <a:p>
            <a:pPr marL="0" indent="0" algn="ctr">
              <a:lnSpc>
                <a:spcPts val="2300"/>
              </a:lnSpc>
              <a:buNone/>
            </a:pPr>
            <a:r>
              <a:rPr lang="en-US" sz="2300" dirty="0">
                <a:solidFill>
                  <a:srgbClr val="2B4150"/>
                </a:solidFill>
                <a:latin typeface="MuseoModerno Medium" pitchFamily="34" charset="0"/>
                <a:ea typeface="MuseoModerno Medium" pitchFamily="34" charset="-122"/>
                <a:cs typeface="MuseoModerno Medium" pitchFamily="34" charset="-120"/>
              </a:rPr>
              <a:t>1</a:t>
            </a:r>
            <a:endParaRPr lang="en-US" sz="2300" dirty="0"/>
          </a:p>
        </p:txBody>
      </p:sp>
      <p:sp>
        <p:nvSpPr>
          <p:cNvPr id="8" name="Text 5"/>
          <p:cNvSpPr/>
          <p:nvPr/>
        </p:nvSpPr>
        <p:spPr>
          <a:xfrm>
            <a:off x="2054543" y="1901309"/>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Purchase Frequency</a:t>
            </a:r>
            <a:endParaRPr lang="en-US" sz="1900" dirty="0"/>
          </a:p>
        </p:txBody>
      </p:sp>
      <p:sp>
        <p:nvSpPr>
          <p:cNvPr id="9" name="Text 6"/>
          <p:cNvSpPr/>
          <p:nvPr/>
        </p:nvSpPr>
        <p:spPr>
          <a:xfrm>
            <a:off x="2054543" y="2324457"/>
            <a:ext cx="6404610" cy="313134"/>
          </a:xfrm>
          <a:prstGeom prst="rect">
            <a:avLst/>
          </a:prstGeom>
          <a:noFill/>
          <a:ln/>
        </p:spPr>
        <p:txBody>
          <a:bodyPr wrap="none" lIns="0" tIns="0" rIns="0" bIns="0" rtlCol="0" anchor="t"/>
          <a:lstStyle/>
          <a:p>
            <a:pPr marL="0" indent="0" algn="l">
              <a:lnSpc>
                <a:spcPts val="2450"/>
              </a:lnSpc>
              <a:buNone/>
            </a:pPr>
            <a:r>
              <a:rPr lang="en-US" sz="1500" dirty="0">
                <a:solidFill>
                  <a:srgbClr val="2B4150"/>
                </a:solidFill>
                <a:latin typeface="Source Sans Pro" pitchFamily="34" charset="0"/>
                <a:ea typeface="Source Sans Pro" pitchFamily="34" charset="-122"/>
                <a:cs typeface="Source Sans Pro" pitchFamily="34" charset="-120"/>
              </a:rPr>
              <a:t>Some customers make frequent purchases, while others are less frequent.</a:t>
            </a:r>
            <a:endParaRPr lang="en-US" sz="1500" dirty="0"/>
          </a:p>
        </p:txBody>
      </p:sp>
      <p:sp>
        <p:nvSpPr>
          <p:cNvPr id="10" name="Shape 7"/>
          <p:cNvSpPr/>
          <p:nvPr/>
        </p:nvSpPr>
        <p:spPr>
          <a:xfrm>
            <a:off x="1175623" y="3457694"/>
            <a:ext cx="684848" cy="22860"/>
          </a:xfrm>
          <a:prstGeom prst="roundRect">
            <a:avLst>
              <a:gd name="adj" fmla="val 128408"/>
            </a:avLst>
          </a:prstGeom>
          <a:solidFill>
            <a:srgbClr val="D9D4C9"/>
          </a:solidFill>
          <a:ln/>
        </p:spPr>
      </p:sp>
      <p:sp>
        <p:nvSpPr>
          <p:cNvPr id="11" name="Shape 8"/>
          <p:cNvSpPr/>
          <p:nvPr/>
        </p:nvSpPr>
        <p:spPr>
          <a:xfrm>
            <a:off x="758190" y="3248978"/>
            <a:ext cx="440293" cy="440293"/>
          </a:xfrm>
          <a:prstGeom prst="roundRect">
            <a:avLst>
              <a:gd name="adj" fmla="val 6667"/>
            </a:avLst>
          </a:prstGeom>
          <a:solidFill>
            <a:srgbClr val="F3EEE3"/>
          </a:solidFill>
          <a:ln/>
        </p:spPr>
      </p:sp>
      <p:sp>
        <p:nvSpPr>
          <p:cNvPr id="12" name="Text 9"/>
          <p:cNvSpPr/>
          <p:nvPr/>
        </p:nvSpPr>
        <p:spPr>
          <a:xfrm>
            <a:off x="896660" y="3322320"/>
            <a:ext cx="163235" cy="293489"/>
          </a:xfrm>
          <a:prstGeom prst="rect">
            <a:avLst/>
          </a:prstGeom>
          <a:noFill/>
          <a:ln/>
        </p:spPr>
        <p:txBody>
          <a:bodyPr wrap="none" lIns="0" tIns="0" rIns="0" bIns="0" rtlCol="0" anchor="t"/>
          <a:lstStyle/>
          <a:p>
            <a:pPr marL="0" indent="0" algn="ctr">
              <a:lnSpc>
                <a:spcPts val="2300"/>
              </a:lnSpc>
              <a:buNone/>
            </a:pPr>
            <a:r>
              <a:rPr lang="en-US" sz="2300" dirty="0">
                <a:solidFill>
                  <a:srgbClr val="2B4150"/>
                </a:solidFill>
                <a:latin typeface="MuseoModerno Medium" pitchFamily="34" charset="0"/>
                <a:ea typeface="MuseoModerno Medium" pitchFamily="34" charset="-122"/>
                <a:cs typeface="MuseoModerno Medium" pitchFamily="34" charset="-120"/>
              </a:rPr>
              <a:t>2</a:t>
            </a:r>
            <a:endParaRPr lang="en-US" sz="2300" dirty="0"/>
          </a:p>
        </p:txBody>
      </p:sp>
      <p:sp>
        <p:nvSpPr>
          <p:cNvPr id="13" name="Text 10"/>
          <p:cNvSpPr/>
          <p:nvPr/>
        </p:nvSpPr>
        <p:spPr>
          <a:xfrm>
            <a:off x="2054543" y="3224451"/>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Average Order Value</a:t>
            </a:r>
            <a:endParaRPr lang="en-US" sz="1900" dirty="0"/>
          </a:p>
        </p:txBody>
      </p:sp>
      <p:sp>
        <p:nvSpPr>
          <p:cNvPr id="14" name="Text 11"/>
          <p:cNvSpPr/>
          <p:nvPr/>
        </p:nvSpPr>
        <p:spPr>
          <a:xfrm>
            <a:off x="2054543" y="3647599"/>
            <a:ext cx="6404610" cy="626269"/>
          </a:xfrm>
          <a:prstGeom prst="rect">
            <a:avLst/>
          </a:prstGeom>
          <a:noFill/>
          <a:ln/>
        </p:spPr>
        <p:txBody>
          <a:bodyPr wrap="square" lIns="0" tIns="0" rIns="0" bIns="0" rtlCol="0" anchor="t"/>
          <a:lstStyle/>
          <a:p>
            <a:pPr marL="0" indent="0" algn="l">
              <a:lnSpc>
                <a:spcPts val="2450"/>
              </a:lnSpc>
              <a:buNone/>
            </a:pPr>
            <a:r>
              <a:rPr lang="en-US" sz="1500" dirty="0">
                <a:solidFill>
                  <a:srgbClr val="2B4150"/>
                </a:solidFill>
                <a:latin typeface="Source Sans Pro" pitchFamily="34" charset="0"/>
                <a:ea typeface="Source Sans Pro" pitchFamily="34" charset="-122"/>
                <a:cs typeface="Source Sans Pro" pitchFamily="34" charset="-120"/>
              </a:rPr>
              <a:t>Most customers have an average order value of $0.99, suggesting individual item purchases.</a:t>
            </a:r>
            <a:endParaRPr lang="en-US" sz="1500" dirty="0"/>
          </a:p>
        </p:txBody>
      </p:sp>
      <p:sp>
        <p:nvSpPr>
          <p:cNvPr id="15" name="Shape 12"/>
          <p:cNvSpPr/>
          <p:nvPr/>
        </p:nvSpPr>
        <p:spPr>
          <a:xfrm>
            <a:off x="1175623" y="5093970"/>
            <a:ext cx="684848" cy="22860"/>
          </a:xfrm>
          <a:prstGeom prst="roundRect">
            <a:avLst>
              <a:gd name="adj" fmla="val 128408"/>
            </a:avLst>
          </a:prstGeom>
          <a:solidFill>
            <a:srgbClr val="D9D4C9"/>
          </a:solidFill>
          <a:ln/>
        </p:spPr>
      </p:sp>
      <p:sp>
        <p:nvSpPr>
          <p:cNvPr id="16" name="Shape 13"/>
          <p:cNvSpPr/>
          <p:nvPr/>
        </p:nvSpPr>
        <p:spPr>
          <a:xfrm>
            <a:off x="758190" y="4885253"/>
            <a:ext cx="440293" cy="440293"/>
          </a:xfrm>
          <a:prstGeom prst="roundRect">
            <a:avLst>
              <a:gd name="adj" fmla="val 6667"/>
            </a:avLst>
          </a:prstGeom>
          <a:solidFill>
            <a:srgbClr val="F3EEE3"/>
          </a:solidFill>
          <a:ln/>
        </p:spPr>
      </p:sp>
      <p:sp>
        <p:nvSpPr>
          <p:cNvPr id="17" name="Text 14"/>
          <p:cNvSpPr/>
          <p:nvPr/>
        </p:nvSpPr>
        <p:spPr>
          <a:xfrm>
            <a:off x="895826" y="4958596"/>
            <a:ext cx="165021" cy="293489"/>
          </a:xfrm>
          <a:prstGeom prst="rect">
            <a:avLst/>
          </a:prstGeom>
          <a:noFill/>
          <a:ln/>
        </p:spPr>
        <p:txBody>
          <a:bodyPr wrap="none" lIns="0" tIns="0" rIns="0" bIns="0" rtlCol="0" anchor="t"/>
          <a:lstStyle/>
          <a:p>
            <a:pPr marL="0" indent="0" algn="ctr">
              <a:lnSpc>
                <a:spcPts val="2300"/>
              </a:lnSpc>
              <a:buNone/>
            </a:pPr>
            <a:r>
              <a:rPr lang="en-US" sz="2300" dirty="0">
                <a:solidFill>
                  <a:srgbClr val="2B4150"/>
                </a:solidFill>
                <a:latin typeface="MuseoModerno Medium" pitchFamily="34" charset="0"/>
                <a:ea typeface="MuseoModerno Medium" pitchFamily="34" charset="-122"/>
                <a:cs typeface="MuseoModerno Medium" pitchFamily="34" charset="-120"/>
              </a:rPr>
              <a:t>3</a:t>
            </a:r>
            <a:endParaRPr lang="en-US" sz="2300" dirty="0"/>
          </a:p>
        </p:txBody>
      </p:sp>
      <p:sp>
        <p:nvSpPr>
          <p:cNvPr id="18" name="Text 15"/>
          <p:cNvSpPr/>
          <p:nvPr/>
        </p:nvSpPr>
        <p:spPr>
          <a:xfrm>
            <a:off x="2054543" y="4860727"/>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Spending Patterns</a:t>
            </a:r>
            <a:endParaRPr lang="en-US" sz="1900" dirty="0"/>
          </a:p>
        </p:txBody>
      </p:sp>
      <p:sp>
        <p:nvSpPr>
          <p:cNvPr id="19" name="Text 16"/>
          <p:cNvSpPr/>
          <p:nvPr/>
        </p:nvSpPr>
        <p:spPr>
          <a:xfrm>
            <a:off x="2054543" y="5283875"/>
            <a:ext cx="6404610" cy="313134"/>
          </a:xfrm>
          <a:prstGeom prst="rect">
            <a:avLst/>
          </a:prstGeom>
          <a:noFill/>
          <a:ln/>
        </p:spPr>
        <p:txBody>
          <a:bodyPr wrap="none" lIns="0" tIns="0" rIns="0" bIns="0" rtlCol="0" anchor="t"/>
          <a:lstStyle/>
          <a:p>
            <a:pPr marL="0" indent="0" algn="l">
              <a:lnSpc>
                <a:spcPts val="2450"/>
              </a:lnSpc>
              <a:buNone/>
            </a:pPr>
            <a:r>
              <a:rPr lang="en-US" sz="1500" dirty="0">
                <a:solidFill>
                  <a:srgbClr val="2B4150"/>
                </a:solidFill>
                <a:latin typeface="Source Sans Pro" pitchFamily="34" charset="0"/>
                <a:ea typeface="Source Sans Pro" pitchFamily="34" charset="-122"/>
                <a:cs typeface="Source Sans Pro" pitchFamily="34" charset="-120"/>
              </a:rPr>
              <a:t>Higher total purchase values correlate with more frequent purchases.</a:t>
            </a:r>
            <a:endParaRPr lang="en-US" sz="1500" dirty="0"/>
          </a:p>
        </p:txBody>
      </p:sp>
      <p:sp>
        <p:nvSpPr>
          <p:cNvPr id="20" name="Shape 17"/>
          <p:cNvSpPr/>
          <p:nvPr/>
        </p:nvSpPr>
        <p:spPr>
          <a:xfrm>
            <a:off x="1175623" y="6417112"/>
            <a:ext cx="684848" cy="22860"/>
          </a:xfrm>
          <a:prstGeom prst="roundRect">
            <a:avLst>
              <a:gd name="adj" fmla="val 128408"/>
            </a:avLst>
          </a:prstGeom>
          <a:solidFill>
            <a:srgbClr val="D9D4C9"/>
          </a:solidFill>
          <a:ln/>
        </p:spPr>
      </p:sp>
      <p:sp>
        <p:nvSpPr>
          <p:cNvPr id="21" name="Shape 18"/>
          <p:cNvSpPr/>
          <p:nvPr/>
        </p:nvSpPr>
        <p:spPr>
          <a:xfrm>
            <a:off x="758190" y="6208395"/>
            <a:ext cx="440293" cy="440293"/>
          </a:xfrm>
          <a:prstGeom prst="roundRect">
            <a:avLst>
              <a:gd name="adj" fmla="val 6667"/>
            </a:avLst>
          </a:prstGeom>
          <a:solidFill>
            <a:srgbClr val="F3EEE3"/>
          </a:solidFill>
          <a:ln/>
        </p:spPr>
      </p:sp>
      <p:sp>
        <p:nvSpPr>
          <p:cNvPr id="22" name="Text 19"/>
          <p:cNvSpPr/>
          <p:nvPr/>
        </p:nvSpPr>
        <p:spPr>
          <a:xfrm>
            <a:off x="883801" y="6281738"/>
            <a:ext cx="189071" cy="293489"/>
          </a:xfrm>
          <a:prstGeom prst="rect">
            <a:avLst/>
          </a:prstGeom>
          <a:noFill/>
          <a:ln/>
        </p:spPr>
        <p:txBody>
          <a:bodyPr wrap="none" lIns="0" tIns="0" rIns="0" bIns="0" rtlCol="0" anchor="t"/>
          <a:lstStyle/>
          <a:p>
            <a:pPr marL="0" indent="0" algn="ctr">
              <a:lnSpc>
                <a:spcPts val="2300"/>
              </a:lnSpc>
              <a:buNone/>
            </a:pPr>
            <a:r>
              <a:rPr lang="en-US" sz="2300" dirty="0">
                <a:solidFill>
                  <a:srgbClr val="2B4150"/>
                </a:solidFill>
                <a:latin typeface="MuseoModerno Medium" pitchFamily="34" charset="0"/>
                <a:ea typeface="MuseoModerno Medium" pitchFamily="34" charset="-122"/>
                <a:cs typeface="MuseoModerno Medium" pitchFamily="34" charset="-120"/>
              </a:rPr>
              <a:t>4</a:t>
            </a:r>
            <a:endParaRPr lang="en-US" sz="2300" dirty="0"/>
          </a:p>
        </p:txBody>
      </p:sp>
      <p:sp>
        <p:nvSpPr>
          <p:cNvPr id="23" name="Text 20"/>
          <p:cNvSpPr/>
          <p:nvPr/>
        </p:nvSpPr>
        <p:spPr>
          <a:xfrm>
            <a:off x="2054543" y="6183868"/>
            <a:ext cx="2446139" cy="305753"/>
          </a:xfrm>
          <a:prstGeom prst="rect">
            <a:avLst/>
          </a:prstGeom>
          <a:noFill/>
          <a:ln/>
        </p:spPr>
        <p:txBody>
          <a:bodyPr wrap="none" lIns="0" tIns="0" rIns="0" bIns="0" rtlCol="0" anchor="t"/>
          <a:lstStyle/>
          <a:p>
            <a:pPr marL="0" indent="0" algn="l">
              <a:lnSpc>
                <a:spcPts val="2400"/>
              </a:lnSpc>
              <a:buNone/>
            </a:pPr>
            <a:r>
              <a:rPr lang="en-US" sz="1900" dirty="0">
                <a:solidFill>
                  <a:srgbClr val="2B4150"/>
                </a:solidFill>
                <a:latin typeface="MuseoModerno Medium" pitchFamily="34" charset="0"/>
                <a:ea typeface="MuseoModerno Medium" pitchFamily="34" charset="-122"/>
                <a:cs typeface="MuseoModerno Medium" pitchFamily="34" charset="-120"/>
              </a:rPr>
              <a:t>Customer Segments</a:t>
            </a:r>
            <a:endParaRPr lang="en-US" sz="1900" dirty="0"/>
          </a:p>
        </p:txBody>
      </p:sp>
      <p:sp>
        <p:nvSpPr>
          <p:cNvPr id="24" name="Text 21"/>
          <p:cNvSpPr/>
          <p:nvPr/>
        </p:nvSpPr>
        <p:spPr>
          <a:xfrm>
            <a:off x="2054543" y="6607016"/>
            <a:ext cx="6404610" cy="626269"/>
          </a:xfrm>
          <a:prstGeom prst="rect">
            <a:avLst/>
          </a:prstGeom>
          <a:noFill/>
          <a:ln/>
        </p:spPr>
        <p:txBody>
          <a:bodyPr wrap="square" lIns="0" tIns="0" rIns="0" bIns="0" rtlCol="0" anchor="t"/>
          <a:lstStyle/>
          <a:p>
            <a:pPr marL="0" indent="0" algn="l">
              <a:lnSpc>
                <a:spcPts val="2450"/>
              </a:lnSpc>
              <a:buNone/>
            </a:pPr>
            <a:r>
              <a:rPr lang="en-US" sz="1500" dirty="0">
                <a:solidFill>
                  <a:srgbClr val="2B4150"/>
                </a:solidFill>
                <a:latin typeface="Source Sans Pro" pitchFamily="34" charset="0"/>
                <a:ea typeface="Source Sans Pro" pitchFamily="34" charset="-122"/>
                <a:cs typeface="Source Sans Pro" pitchFamily="34" charset="-120"/>
              </a:rPr>
              <a:t>Frequent buyers with smaller, regular purchases and occasional buyers making larger purchases.</a:t>
            </a:r>
            <a:endParaRPr lang="en-US" sz="1500" dirty="0"/>
          </a:p>
        </p:txBody>
      </p:sp>
    </p:spTree>
    <p:extLst>
      <p:ext uri="{BB962C8B-B14F-4D97-AF65-F5344CB8AC3E}">
        <p14:creationId xmlns:p14="http://schemas.microsoft.com/office/powerpoint/2010/main" val="1622994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64362"/>
            <a:ext cx="5730478" cy="708779"/>
          </a:xfrm>
          <a:prstGeom prst="rect">
            <a:avLst/>
          </a:prstGeom>
          <a:noFill/>
          <a:ln/>
        </p:spPr>
        <p:txBody>
          <a:bodyPr wrap="none" lIns="0" tIns="0" rIns="0" bIns="0" rtlCol="0" anchor="t"/>
          <a:lstStyle/>
          <a:p>
            <a:pPr marL="0" indent="0">
              <a:lnSpc>
                <a:spcPts val="5550"/>
              </a:lnSpc>
              <a:buNone/>
            </a:pPr>
            <a:r>
              <a:rPr lang="en-US" sz="4450" dirty="0">
                <a:solidFill>
                  <a:srgbClr val="124E73"/>
                </a:solidFill>
                <a:latin typeface="MuseoModerno Medium" pitchFamily="34" charset="0"/>
                <a:ea typeface="MuseoModerno Medium" pitchFamily="34" charset="-122"/>
                <a:cs typeface="MuseoModerno Medium" pitchFamily="34" charset="-120"/>
              </a:rPr>
              <a:t>Customer Churn Rate</a:t>
            </a:r>
            <a:endParaRPr lang="en-US" sz="4450" dirty="0"/>
          </a:p>
        </p:txBody>
      </p:sp>
      <p:sp>
        <p:nvSpPr>
          <p:cNvPr id="4" name="Text 1"/>
          <p:cNvSpPr/>
          <p:nvPr/>
        </p:nvSpPr>
        <p:spPr>
          <a:xfrm>
            <a:off x="793790" y="4626650"/>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2B4150"/>
                </a:solidFill>
                <a:latin typeface="MuseoModerno Medium" pitchFamily="34" charset="0"/>
                <a:ea typeface="MuseoModerno Medium" pitchFamily="34" charset="-122"/>
                <a:cs typeface="MuseoModerno Medium" pitchFamily="34" charset="-120"/>
              </a:rPr>
              <a:t>3.51%</a:t>
            </a:r>
            <a:endParaRPr lang="en-US" sz="5850" dirty="0"/>
          </a:p>
        </p:txBody>
      </p:sp>
      <p:sp>
        <p:nvSpPr>
          <p:cNvPr id="5" name="Text 2"/>
          <p:cNvSpPr/>
          <p:nvPr/>
        </p:nvSpPr>
        <p:spPr>
          <a:xfrm>
            <a:off x="1436489" y="565844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2017</a:t>
            </a:r>
            <a:endParaRPr lang="en-US" sz="2200" dirty="0"/>
          </a:p>
        </p:txBody>
      </p:sp>
      <p:sp>
        <p:nvSpPr>
          <p:cNvPr id="6" name="Text 3"/>
          <p:cNvSpPr/>
          <p:nvPr/>
        </p:nvSpPr>
        <p:spPr>
          <a:xfrm>
            <a:off x="793790" y="6148864"/>
            <a:ext cx="4120753" cy="362903"/>
          </a:xfrm>
          <a:prstGeom prst="rect">
            <a:avLst/>
          </a:prstGeom>
          <a:noFill/>
          <a:ln/>
        </p:spPr>
        <p:txBody>
          <a:bodyPr wrap="non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Churn rate declined from 2017 to 2018.</a:t>
            </a:r>
            <a:endParaRPr lang="en-US" sz="1750" dirty="0"/>
          </a:p>
        </p:txBody>
      </p:sp>
      <p:sp>
        <p:nvSpPr>
          <p:cNvPr id="7" name="Text 4"/>
          <p:cNvSpPr/>
          <p:nvPr/>
        </p:nvSpPr>
        <p:spPr>
          <a:xfrm>
            <a:off x="5254704" y="4626650"/>
            <a:ext cx="4120872" cy="748427"/>
          </a:xfrm>
          <a:prstGeom prst="rect">
            <a:avLst/>
          </a:prstGeom>
          <a:noFill/>
          <a:ln/>
        </p:spPr>
        <p:txBody>
          <a:bodyPr wrap="none" lIns="0" tIns="0" rIns="0" bIns="0" rtlCol="0" anchor="t"/>
          <a:lstStyle/>
          <a:p>
            <a:pPr marL="0" indent="0" algn="ctr">
              <a:lnSpc>
                <a:spcPts val="5850"/>
              </a:lnSpc>
              <a:buNone/>
            </a:pPr>
            <a:r>
              <a:rPr lang="en-US" sz="5850" dirty="0">
                <a:solidFill>
                  <a:srgbClr val="2B4150"/>
                </a:solidFill>
                <a:latin typeface="MuseoModerno Medium" pitchFamily="34" charset="0"/>
                <a:ea typeface="MuseoModerno Medium" pitchFamily="34" charset="-122"/>
                <a:cs typeface="MuseoModerno Medium" pitchFamily="34" charset="-120"/>
              </a:rPr>
              <a:t>1.82%</a:t>
            </a:r>
            <a:endParaRPr lang="en-US" sz="5850" dirty="0"/>
          </a:p>
        </p:txBody>
      </p:sp>
      <p:sp>
        <p:nvSpPr>
          <p:cNvPr id="8" name="Text 5"/>
          <p:cNvSpPr/>
          <p:nvPr/>
        </p:nvSpPr>
        <p:spPr>
          <a:xfrm>
            <a:off x="5897523" y="565844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2018</a:t>
            </a:r>
            <a:endParaRPr lang="en-US" sz="2200" dirty="0"/>
          </a:p>
        </p:txBody>
      </p:sp>
      <p:sp>
        <p:nvSpPr>
          <p:cNvPr id="9" name="Text 6"/>
          <p:cNvSpPr/>
          <p:nvPr/>
        </p:nvSpPr>
        <p:spPr>
          <a:xfrm>
            <a:off x="5254704" y="6148864"/>
            <a:ext cx="4120872" cy="725805"/>
          </a:xfrm>
          <a:prstGeom prst="rect">
            <a:avLst/>
          </a:prstGeom>
          <a:noFill/>
          <a:ln/>
        </p:spPr>
        <p:txBody>
          <a:bodyPr wrap="squar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Negative churn in 2019 indicates growth and potential increase in brand loyalty.</a:t>
            </a:r>
            <a:endParaRPr lang="en-US" sz="1750" dirty="0"/>
          </a:p>
        </p:txBody>
      </p:sp>
      <p:sp>
        <p:nvSpPr>
          <p:cNvPr id="10" name="Text 7"/>
          <p:cNvSpPr/>
          <p:nvPr/>
        </p:nvSpPr>
        <p:spPr>
          <a:xfrm>
            <a:off x="9715738" y="4626650"/>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2B4150"/>
                </a:solidFill>
                <a:latin typeface="MuseoModerno Medium" pitchFamily="34" charset="0"/>
                <a:ea typeface="MuseoModerno Medium" pitchFamily="34" charset="-122"/>
                <a:cs typeface="MuseoModerno Medium" pitchFamily="34" charset="-120"/>
              </a:rPr>
              <a:t>-7.41%</a:t>
            </a:r>
            <a:endParaRPr lang="en-US" sz="5850" dirty="0"/>
          </a:p>
        </p:txBody>
      </p:sp>
      <p:sp>
        <p:nvSpPr>
          <p:cNvPr id="11" name="Text 8"/>
          <p:cNvSpPr/>
          <p:nvPr/>
        </p:nvSpPr>
        <p:spPr>
          <a:xfrm>
            <a:off x="10358438" y="565844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B4150"/>
                </a:solidFill>
                <a:latin typeface="MuseoModerno Medium" pitchFamily="34" charset="0"/>
                <a:ea typeface="MuseoModerno Medium" pitchFamily="34" charset="-122"/>
                <a:cs typeface="MuseoModerno Medium" pitchFamily="34" charset="-120"/>
              </a:rPr>
              <a:t>2019</a:t>
            </a:r>
            <a:endParaRPr lang="en-US" sz="2200" dirty="0"/>
          </a:p>
        </p:txBody>
      </p:sp>
      <p:sp>
        <p:nvSpPr>
          <p:cNvPr id="12" name="Text 9"/>
          <p:cNvSpPr/>
          <p:nvPr/>
        </p:nvSpPr>
        <p:spPr>
          <a:xfrm>
            <a:off x="9715738" y="6148864"/>
            <a:ext cx="4120753" cy="1451610"/>
          </a:xfrm>
          <a:prstGeom prst="rect">
            <a:avLst/>
          </a:prstGeom>
          <a:noFill/>
          <a:ln/>
        </p:spPr>
        <p:txBody>
          <a:bodyPr wrap="square" lIns="0" tIns="0" rIns="0" bIns="0" rtlCol="0" anchor="t"/>
          <a:lstStyle/>
          <a:p>
            <a:pPr marL="0" indent="0" algn="ctr">
              <a:lnSpc>
                <a:spcPts val="2850"/>
              </a:lnSpc>
              <a:buNone/>
            </a:pPr>
            <a:r>
              <a:rPr lang="en-US" sz="1750" dirty="0">
                <a:solidFill>
                  <a:srgbClr val="2B4150"/>
                </a:solidFill>
                <a:latin typeface="Source Sans Pro" pitchFamily="34" charset="0"/>
                <a:ea typeface="Source Sans Pro" pitchFamily="34" charset="-122"/>
                <a:cs typeface="Source Sans Pro" pitchFamily="34" charset="-120"/>
              </a:rPr>
              <a:t>To further reduce churn, consider loyalty programs, personalized promotions, and analyzing feedback from churned customers.</a:t>
            </a:r>
            <a:endParaRPr lang="en-US" sz="1750" dirty="0"/>
          </a:p>
        </p:txBody>
      </p:sp>
    </p:spTree>
    <p:extLst>
      <p:ext uri="{BB962C8B-B14F-4D97-AF65-F5344CB8AC3E}">
        <p14:creationId xmlns:p14="http://schemas.microsoft.com/office/powerpoint/2010/main" val="410622822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70</TotalTime>
  <Words>960</Words>
  <Application>Microsoft Office PowerPoint</Application>
  <PresentationFormat>Custom</PresentationFormat>
  <Paragraphs>139</Paragraphs>
  <Slides>16</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Source Sans Pro</vt:lpstr>
      <vt:lpstr>Open Sans Bold</vt:lpstr>
      <vt:lpstr>Calibri</vt:lpstr>
      <vt:lpstr>Century Gothic</vt:lpstr>
      <vt:lpstr>Crimson Pro Bold</vt:lpstr>
      <vt:lpstr>MuseoModerno Medium</vt:lpstr>
      <vt:lpstr>Patrick Hand</vt:lpstr>
      <vt:lpstr>Arial</vt:lpstr>
      <vt:lpstr>Open Sans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11</cp:revision>
  <dcterms:created xsi:type="dcterms:W3CDTF">2025-03-01T13:21:25Z</dcterms:created>
  <dcterms:modified xsi:type="dcterms:W3CDTF">2025-03-01T14:34:44Z</dcterms:modified>
</cp:coreProperties>
</file>